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Override3.xml" ContentType="application/vnd.openxmlformats-officedocument.themeOverrid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6.xml" ContentType="application/vnd.openxmlformats-officedocument.theme+xml"/>
  <Override PartName="/ppt/theme/themeOverride4.xml" ContentType="application/vnd.openxmlformats-officedocument.themeOverride+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7.xml" ContentType="application/vnd.openxmlformats-officedocument.theme+xml"/>
  <Override PartName="/ppt/theme/themeOverride5.xml" ContentType="application/vnd.openxmlformats-officedocument.themeOverrid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8.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9.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10.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theme/theme11.xml" ContentType="application/vnd.openxmlformats-officedocument.theme+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theme/theme12.xml" ContentType="application/vnd.openxmlformats-officedocument.theme+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13.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theme/theme14.xml" ContentType="application/vnd.openxmlformats-officedocument.theme+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 id="2147483739" r:id="rId4"/>
    <p:sldMasterId id="2147483811" r:id="rId5"/>
    <p:sldMasterId id="2147483835" r:id="rId6"/>
    <p:sldMasterId id="2147483895" r:id="rId7"/>
    <p:sldMasterId id="2147484043" r:id="rId8"/>
    <p:sldMasterId id="2147484055" r:id="rId9"/>
    <p:sldMasterId id="2147484067" r:id="rId10"/>
    <p:sldMasterId id="2147484079" r:id="rId11"/>
    <p:sldMasterId id="2147484093" r:id="rId12"/>
    <p:sldMasterId id="2147484105" r:id="rId13"/>
    <p:sldMasterId id="2147484109" r:id="rId14"/>
    <p:sldMasterId id="2147484121" r:id="rId15"/>
  </p:sldMasterIdLst>
  <p:notesMasterIdLst>
    <p:notesMasterId r:id="rId70"/>
  </p:notesMasterIdLst>
  <p:sldIdLst>
    <p:sldId id="420" r:id="rId16"/>
    <p:sldId id="495" r:id="rId17"/>
    <p:sldId id="501" r:id="rId18"/>
    <p:sldId id="515" r:id="rId19"/>
    <p:sldId id="483" r:id="rId20"/>
    <p:sldId id="516" r:id="rId21"/>
    <p:sldId id="517" r:id="rId22"/>
    <p:sldId id="518" r:id="rId23"/>
    <p:sldId id="507" r:id="rId24"/>
    <p:sldId id="520" r:id="rId25"/>
    <p:sldId id="484" r:id="rId26"/>
    <p:sldId id="485" r:id="rId27"/>
    <p:sldId id="502" r:id="rId28"/>
    <p:sldId id="521" r:id="rId29"/>
    <p:sldId id="523" r:id="rId30"/>
    <p:sldId id="524" r:id="rId31"/>
    <p:sldId id="563" r:id="rId32"/>
    <p:sldId id="564" r:id="rId33"/>
    <p:sldId id="565" r:id="rId34"/>
    <p:sldId id="566" r:id="rId35"/>
    <p:sldId id="525" r:id="rId36"/>
    <p:sldId id="526" r:id="rId37"/>
    <p:sldId id="551" r:id="rId38"/>
    <p:sldId id="529" r:id="rId39"/>
    <p:sldId id="530" r:id="rId40"/>
    <p:sldId id="531" r:id="rId41"/>
    <p:sldId id="552" r:id="rId42"/>
    <p:sldId id="527" r:id="rId43"/>
    <p:sldId id="528" r:id="rId44"/>
    <p:sldId id="554" r:id="rId45"/>
    <p:sldId id="532" r:id="rId46"/>
    <p:sldId id="569" r:id="rId47"/>
    <p:sldId id="533" r:id="rId48"/>
    <p:sldId id="553" r:id="rId49"/>
    <p:sldId id="555" r:id="rId50"/>
    <p:sldId id="534" r:id="rId51"/>
    <p:sldId id="535" r:id="rId52"/>
    <p:sldId id="556" r:id="rId53"/>
    <p:sldId id="548" r:id="rId54"/>
    <p:sldId id="538" r:id="rId55"/>
    <p:sldId id="549" r:id="rId56"/>
    <p:sldId id="568" r:id="rId57"/>
    <p:sldId id="547" r:id="rId58"/>
    <p:sldId id="567" r:id="rId59"/>
    <p:sldId id="557" r:id="rId60"/>
    <p:sldId id="541" r:id="rId61"/>
    <p:sldId id="542" r:id="rId62"/>
    <p:sldId id="543" r:id="rId63"/>
    <p:sldId id="544" r:id="rId64"/>
    <p:sldId id="560" r:id="rId65"/>
    <p:sldId id="545" r:id="rId66"/>
    <p:sldId id="561" r:id="rId67"/>
    <p:sldId id="562" r:id="rId68"/>
    <p:sldId id="558"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353B"/>
    <a:srgbClr val="C01B00"/>
    <a:srgbClr val="29A1BB"/>
    <a:srgbClr val="1E2D53"/>
    <a:srgbClr val="C10534"/>
    <a:srgbClr val="BF5159"/>
    <a:srgbClr val="0E6D87"/>
    <a:srgbClr val="72A1FF"/>
    <a:srgbClr val="FFA697"/>
    <a:srgbClr val="55752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75"/>
    <p:restoredTop sz="89392" autoAdjust="0"/>
  </p:normalViewPr>
  <p:slideViewPr>
    <p:cSldViewPr>
      <p:cViewPr varScale="1">
        <p:scale>
          <a:sx n="103" d="100"/>
          <a:sy n="103" d="100"/>
        </p:scale>
        <p:origin x="792"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C2E38E-1CE7-4E8F-99A5-573EFEE53D24}" type="datetimeFigureOut">
              <a:rPr lang="en-US" smtClean="0"/>
              <a:t>9/18/2017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451B12A-09BA-4142-9B30-ACAB8A18F609}" type="slidenum">
              <a:rPr lang="en-US" smtClean="0"/>
              <a:t>‹#›</a:t>
            </a:fld>
            <a:endParaRPr lang="en-US"/>
          </a:p>
        </p:txBody>
      </p:sp>
    </p:spTree>
    <p:extLst>
      <p:ext uri="{BB962C8B-B14F-4D97-AF65-F5344CB8AC3E}">
        <p14:creationId xmlns:p14="http://schemas.microsoft.com/office/powerpoint/2010/main" val="25146000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09" name="Rectangle 2"/>
          <p:cNvSpPr>
            <a:spLocks noGrp="1" noRot="1" noChangeAspect="1" noChangeArrowheads="1" noTextEdit="1"/>
          </p:cNvSpPr>
          <p:nvPr>
            <p:ph type="sldImg"/>
          </p:nvPr>
        </p:nvSpPr>
        <p:spPr>
          <a:xfrm>
            <a:off x="460375" y="720725"/>
            <a:ext cx="6396038" cy="3598863"/>
          </a:xfrm>
          <a:ln/>
        </p:spPr>
      </p:sp>
      <p:sp>
        <p:nvSpPr>
          <p:cNvPr id="401410"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CA" strike="noStrike" baseline="0" dirty="0">
              <a:latin typeface="Arial" pitchFamily="34" charset="0"/>
              <a:cs typeface="ＭＳ Ｐゴシック" pitchFamily="34" charset="-128"/>
            </a:endParaRPr>
          </a:p>
        </p:txBody>
      </p:sp>
    </p:spTree>
    <p:extLst>
      <p:ext uri="{BB962C8B-B14F-4D97-AF65-F5344CB8AC3E}">
        <p14:creationId xmlns:p14="http://schemas.microsoft.com/office/powerpoint/2010/main" val="699629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13</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14</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1238" cy="3427413"/>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a:defRPr/>
            </a:pPr>
            <a:fld id="{00712CF3-E26A-4AC6-973D-B772AF83308B}" type="slidenum">
              <a:rPr lang="en-US" smtClean="0">
                <a:solidFill>
                  <a:prstClr val="black"/>
                </a:solidFill>
              </a:rPr>
              <a:pPr>
                <a:defRPr/>
              </a:pPr>
              <a:t>15</a:t>
            </a:fld>
            <a:endParaRPr lang="en-US" dirty="0">
              <a:solidFill>
                <a:prstClr val="black"/>
              </a:solidFill>
            </a:endParaRPr>
          </a:p>
        </p:txBody>
      </p:sp>
    </p:spTree>
    <p:extLst>
      <p:ext uri="{BB962C8B-B14F-4D97-AF65-F5344CB8AC3E}">
        <p14:creationId xmlns:p14="http://schemas.microsoft.com/office/powerpoint/2010/main" val="1509482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1238"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12CF3-E26A-4AC6-973D-B772AF83308B}" type="slidenum">
              <a:rPr lang="en-US" smtClean="0">
                <a:solidFill>
                  <a:prstClr val="black"/>
                </a:solidFill>
              </a:rPr>
              <a:pPr>
                <a:defRPr/>
              </a:pPr>
              <a:t>16</a:t>
            </a:fld>
            <a:endParaRPr lang="en-US" dirty="0">
              <a:solidFill>
                <a:prstClr val="black"/>
              </a:solidFill>
            </a:endParaRPr>
          </a:p>
        </p:txBody>
      </p:sp>
    </p:spTree>
    <p:extLst>
      <p:ext uri="{BB962C8B-B14F-4D97-AF65-F5344CB8AC3E}">
        <p14:creationId xmlns:p14="http://schemas.microsoft.com/office/powerpoint/2010/main" val="1509482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17</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1073250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18</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820392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19</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2941614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2</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20</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20192131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1238" cy="3427413"/>
          </a:xfrm>
        </p:spPr>
      </p:sp>
      <p:sp>
        <p:nvSpPr>
          <p:cNvPr id="3" name="Notes Placeholder 2"/>
          <p:cNvSpPr>
            <a:spLocks noGrp="1"/>
          </p:cNvSpPr>
          <p:nvPr>
            <p:ph type="body" idx="1"/>
          </p:nvPr>
        </p:nvSpPr>
        <p:spPr/>
        <p:txBody>
          <a:bodyPr/>
          <a:lstStyle/>
          <a:p>
            <a:endParaRPr lang="en-US" strike="noStrike" dirty="0"/>
          </a:p>
        </p:txBody>
      </p:sp>
      <p:sp>
        <p:nvSpPr>
          <p:cNvPr id="4" name="Slide Number Placeholder 3"/>
          <p:cNvSpPr>
            <a:spLocks noGrp="1"/>
          </p:cNvSpPr>
          <p:nvPr>
            <p:ph type="sldNum" sz="quarter" idx="10"/>
          </p:nvPr>
        </p:nvSpPr>
        <p:spPr/>
        <p:txBody>
          <a:bodyPr/>
          <a:lstStyle/>
          <a:p>
            <a:pPr>
              <a:defRPr/>
            </a:pPr>
            <a:fld id="{00712CF3-E26A-4AC6-973D-B772AF83308B}" type="slidenum">
              <a:rPr lang="en-US" smtClean="0">
                <a:solidFill>
                  <a:prstClr val="black"/>
                </a:solidFill>
              </a:rPr>
              <a:pPr>
                <a:defRPr/>
              </a:pPr>
              <a:t>21</a:t>
            </a:fld>
            <a:endParaRPr lang="en-US" dirty="0">
              <a:solidFill>
                <a:prstClr val="black"/>
              </a:solidFill>
            </a:endParaRPr>
          </a:p>
        </p:txBody>
      </p:sp>
    </p:spTree>
    <p:extLst>
      <p:ext uri="{BB962C8B-B14F-4D97-AF65-F5344CB8AC3E}">
        <p14:creationId xmlns:p14="http://schemas.microsoft.com/office/powerpoint/2010/main" val="27685157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1238" cy="3427413"/>
          </a:xfrm>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endParaRPr lang="en-US" u="none" strike="noStrike" dirty="0"/>
          </a:p>
        </p:txBody>
      </p:sp>
      <p:sp>
        <p:nvSpPr>
          <p:cNvPr id="4" name="Slide Number Placeholder 3"/>
          <p:cNvSpPr>
            <a:spLocks noGrp="1"/>
          </p:cNvSpPr>
          <p:nvPr>
            <p:ph type="sldNum" sz="quarter" idx="10"/>
          </p:nvPr>
        </p:nvSpPr>
        <p:spPr/>
        <p:txBody>
          <a:bodyPr/>
          <a:lstStyle/>
          <a:p>
            <a:pPr>
              <a:defRPr/>
            </a:pPr>
            <a:fld id="{00712CF3-E26A-4AC6-973D-B772AF83308B}" type="slidenum">
              <a:rPr lang="en-US" smtClean="0">
                <a:solidFill>
                  <a:prstClr val="black"/>
                </a:solidFill>
              </a:rPr>
              <a:pPr>
                <a:defRPr/>
              </a:pPr>
              <a:t>22</a:t>
            </a:fld>
            <a:endParaRPr lang="en-US" dirty="0">
              <a:solidFill>
                <a:prstClr val="black"/>
              </a:solidFill>
            </a:endParaRPr>
          </a:p>
        </p:txBody>
      </p:sp>
    </p:spTree>
    <p:extLst>
      <p:ext uri="{BB962C8B-B14F-4D97-AF65-F5344CB8AC3E}">
        <p14:creationId xmlns:p14="http://schemas.microsoft.com/office/powerpoint/2010/main" val="3809805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23</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1238" cy="3427413"/>
          </a:xfrm>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endParaRPr lang="en-US" u="none" strike="noStrike" dirty="0" smtClean="0"/>
          </a:p>
        </p:txBody>
      </p:sp>
      <p:sp>
        <p:nvSpPr>
          <p:cNvPr id="4" name="Slide Number Placeholder 3"/>
          <p:cNvSpPr>
            <a:spLocks noGrp="1"/>
          </p:cNvSpPr>
          <p:nvPr>
            <p:ph type="sldNum" sz="quarter" idx="10"/>
          </p:nvPr>
        </p:nvSpPr>
        <p:spPr/>
        <p:txBody>
          <a:bodyPr/>
          <a:lstStyle/>
          <a:p>
            <a:pPr>
              <a:defRPr/>
            </a:pPr>
            <a:fld id="{00712CF3-E26A-4AC6-973D-B772AF83308B}" type="slidenum">
              <a:rPr lang="en-US" smtClean="0">
                <a:solidFill>
                  <a:prstClr val="black"/>
                </a:solidFill>
              </a:rPr>
              <a:pPr>
                <a:defRPr/>
              </a:pPr>
              <a:t>24</a:t>
            </a:fld>
            <a:endParaRPr lang="en-US" dirty="0">
              <a:solidFill>
                <a:prstClr val="black"/>
              </a:solidFill>
            </a:endParaRPr>
          </a:p>
        </p:txBody>
      </p:sp>
    </p:spTree>
    <p:extLst>
      <p:ext uri="{BB962C8B-B14F-4D97-AF65-F5344CB8AC3E}">
        <p14:creationId xmlns:p14="http://schemas.microsoft.com/office/powerpoint/2010/main" val="22319239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1238" cy="34274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00712CF3-E26A-4AC6-973D-B772AF83308B}" type="slidenum">
              <a:rPr lang="en-US" smtClean="0">
                <a:solidFill>
                  <a:prstClr val="black"/>
                </a:solidFill>
              </a:rPr>
              <a:pPr>
                <a:defRPr/>
              </a:pPr>
              <a:t>25</a:t>
            </a:fld>
            <a:endParaRPr lang="en-US" dirty="0">
              <a:solidFill>
                <a:prstClr val="black"/>
              </a:solidFill>
            </a:endParaRPr>
          </a:p>
        </p:txBody>
      </p:sp>
    </p:spTree>
    <p:extLst>
      <p:ext uri="{BB962C8B-B14F-4D97-AF65-F5344CB8AC3E}">
        <p14:creationId xmlns:p14="http://schemas.microsoft.com/office/powerpoint/2010/main" val="30151478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4175" y="685800"/>
            <a:ext cx="6091238" cy="3427413"/>
          </a:xfrm>
        </p:spPr>
      </p:sp>
      <p:sp>
        <p:nvSpPr>
          <p:cNvPr id="3" name="Notes Placeholder 2"/>
          <p:cNvSpPr>
            <a:spLocks noGrp="1"/>
          </p:cNvSpPr>
          <p:nvPr>
            <p:ph type="body" idx="1"/>
          </p:nvPr>
        </p:nvSpPr>
        <p:spPr/>
        <p:txBody>
          <a:bodyPr/>
          <a:lstStyle/>
          <a:p>
            <a:pPr defTabSz="864931" eaLnBrk="0" fontAlgn="base" hangingPunct="0">
              <a:spcBef>
                <a:spcPct val="30000"/>
              </a:spcBef>
              <a:spcAft>
                <a:spcPct val="0"/>
              </a:spcAft>
              <a:defRPr/>
            </a:pPr>
            <a:endParaRPr lang="en-US" u="none" strike="noStrike" dirty="0" smtClean="0"/>
          </a:p>
        </p:txBody>
      </p:sp>
      <p:sp>
        <p:nvSpPr>
          <p:cNvPr id="4" name="Slide Number Placeholder 3"/>
          <p:cNvSpPr>
            <a:spLocks noGrp="1"/>
          </p:cNvSpPr>
          <p:nvPr>
            <p:ph type="sldNum" sz="quarter" idx="10"/>
          </p:nvPr>
        </p:nvSpPr>
        <p:spPr/>
        <p:txBody>
          <a:bodyPr/>
          <a:lstStyle/>
          <a:p>
            <a:pPr>
              <a:defRPr/>
            </a:pPr>
            <a:fld id="{00712CF3-E26A-4AC6-973D-B772AF83308B}" type="slidenum">
              <a:rPr lang="en-US" smtClean="0">
                <a:solidFill>
                  <a:prstClr val="black"/>
                </a:solidFill>
              </a:rPr>
              <a:pPr>
                <a:defRPr/>
              </a:pPr>
              <a:t>26</a:t>
            </a:fld>
            <a:endParaRPr lang="en-US" dirty="0">
              <a:solidFill>
                <a:prstClr val="black"/>
              </a:solidFill>
            </a:endParaRPr>
          </a:p>
        </p:txBody>
      </p:sp>
    </p:spTree>
    <p:extLst>
      <p:ext uri="{BB962C8B-B14F-4D97-AF65-F5344CB8AC3E}">
        <p14:creationId xmlns:p14="http://schemas.microsoft.com/office/powerpoint/2010/main" val="1819634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27</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84175" y="685800"/>
            <a:ext cx="6091238" cy="3427413"/>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trike="noStrike" baseline="0" dirty="0">
              <a:ea typeface="ＭＳ Ｐゴシック" pitchFamily="34" charset="-128"/>
            </a:endParaRPr>
          </a:p>
        </p:txBody>
      </p:sp>
    </p:spTree>
    <p:extLst>
      <p:ext uri="{BB962C8B-B14F-4D97-AF65-F5344CB8AC3E}">
        <p14:creationId xmlns:p14="http://schemas.microsoft.com/office/powerpoint/2010/main" val="8571682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Rot="1" noChangeAspect="1" noChangeArrowheads="1" noTextEdit="1"/>
          </p:cNvSpPr>
          <p:nvPr>
            <p:ph type="sldImg"/>
          </p:nvPr>
        </p:nvSpPr>
        <p:spPr>
          <a:xfrm>
            <a:off x="384175" y="685800"/>
            <a:ext cx="6091238" cy="3427413"/>
          </a:xfrm>
          <a:ln/>
        </p:spPr>
      </p:sp>
      <p:sp>
        <p:nvSpPr>
          <p:cNvPr id="49155"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defTabSz="864931" eaLnBrk="0" fontAlgn="base" hangingPunct="0">
              <a:spcBef>
                <a:spcPct val="30000"/>
              </a:spcBef>
              <a:spcAft>
                <a:spcPct val="0"/>
              </a:spcAft>
              <a:defRPr/>
            </a:pPr>
            <a:endParaRPr lang="en-US" strike="noStrike" baseline="0" dirty="0">
              <a:ea typeface="ＭＳ Ｐゴシック" pitchFamily="34" charset="-128"/>
            </a:endParaRPr>
          </a:p>
        </p:txBody>
      </p:sp>
    </p:spTree>
    <p:extLst>
      <p:ext uri="{BB962C8B-B14F-4D97-AF65-F5344CB8AC3E}">
        <p14:creationId xmlns:p14="http://schemas.microsoft.com/office/powerpoint/2010/main" val="151127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3</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30</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xfrm>
            <a:off x="384175" y="685800"/>
            <a:ext cx="6091238" cy="3427413"/>
          </a:xfrm>
          <a:ln/>
        </p:spPr>
      </p:sp>
      <p:sp>
        <p:nvSpPr>
          <p:cNvPr id="322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cs typeface="Arial" pitchFamily="34" charset="0"/>
            </a:endParaRPr>
          </a:p>
        </p:txBody>
      </p:sp>
      <p:sp>
        <p:nvSpPr>
          <p:cNvPr id="322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983" eaLnBrk="0" hangingPunct="0">
              <a:defRPr sz="1900">
                <a:solidFill>
                  <a:schemeClr val="tx1"/>
                </a:solidFill>
                <a:latin typeface="Arial" pitchFamily="34" charset="0"/>
                <a:cs typeface="Arial" pitchFamily="34" charset="0"/>
              </a:defRPr>
            </a:lvl1pPr>
            <a:lvl2pPr marL="702756" indent="-270291" defTabSz="912983" eaLnBrk="0" hangingPunct="0">
              <a:defRPr sz="1900">
                <a:solidFill>
                  <a:schemeClr val="tx1"/>
                </a:solidFill>
                <a:latin typeface="Arial" pitchFamily="34" charset="0"/>
                <a:cs typeface="Arial" pitchFamily="34" charset="0"/>
              </a:defRPr>
            </a:lvl2pPr>
            <a:lvl3pPr marL="1081164" indent="-216233" defTabSz="912983" eaLnBrk="0" hangingPunct="0">
              <a:defRPr sz="1900">
                <a:solidFill>
                  <a:schemeClr val="tx1"/>
                </a:solidFill>
                <a:latin typeface="Arial" pitchFamily="34" charset="0"/>
                <a:cs typeface="Arial" pitchFamily="34" charset="0"/>
              </a:defRPr>
            </a:lvl3pPr>
            <a:lvl4pPr marL="1513629" indent="-216233" defTabSz="912983" eaLnBrk="0" hangingPunct="0">
              <a:defRPr sz="1900">
                <a:solidFill>
                  <a:schemeClr val="tx1"/>
                </a:solidFill>
                <a:latin typeface="Arial" pitchFamily="34" charset="0"/>
                <a:cs typeface="Arial" pitchFamily="34" charset="0"/>
              </a:defRPr>
            </a:lvl4pPr>
            <a:lvl5pPr marL="1946095" indent="-216233" defTabSz="912983" eaLnBrk="0" hangingPunct="0">
              <a:defRPr sz="1900">
                <a:solidFill>
                  <a:schemeClr val="tx1"/>
                </a:solidFill>
                <a:latin typeface="Arial" pitchFamily="34" charset="0"/>
                <a:cs typeface="Arial" pitchFamily="34" charset="0"/>
              </a:defRPr>
            </a:lvl5pPr>
            <a:lvl6pPr marL="2378560" indent="-216233" defTabSz="912983" eaLnBrk="0" fontAlgn="base" hangingPunct="0">
              <a:spcBef>
                <a:spcPct val="0"/>
              </a:spcBef>
              <a:spcAft>
                <a:spcPct val="0"/>
              </a:spcAft>
              <a:defRPr sz="1900">
                <a:solidFill>
                  <a:schemeClr val="tx1"/>
                </a:solidFill>
                <a:latin typeface="Arial" pitchFamily="34" charset="0"/>
                <a:cs typeface="Arial" pitchFamily="34" charset="0"/>
              </a:defRPr>
            </a:lvl6pPr>
            <a:lvl7pPr marL="2811026" indent="-216233" defTabSz="912983" eaLnBrk="0" fontAlgn="base" hangingPunct="0">
              <a:spcBef>
                <a:spcPct val="0"/>
              </a:spcBef>
              <a:spcAft>
                <a:spcPct val="0"/>
              </a:spcAft>
              <a:defRPr sz="1900">
                <a:solidFill>
                  <a:schemeClr val="tx1"/>
                </a:solidFill>
                <a:latin typeface="Arial" pitchFamily="34" charset="0"/>
                <a:cs typeface="Arial" pitchFamily="34" charset="0"/>
              </a:defRPr>
            </a:lvl7pPr>
            <a:lvl8pPr marL="3243491" indent="-216233" defTabSz="912983" eaLnBrk="0" fontAlgn="base" hangingPunct="0">
              <a:spcBef>
                <a:spcPct val="0"/>
              </a:spcBef>
              <a:spcAft>
                <a:spcPct val="0"/>
              </a:spcAft>
              <a:defRPr sz="1900">
                <a:solidFill>
                  <a:schemeClr val="tx1"/>
                </a:solidFill>
                <a:latin typeface="Arial" pitchFamily="34" charset="0"/>
                <a:cs typeface="Arial" pitchFamily="34" charset="0"/>
              </a:defRPr>
            </a:lvl8pPr>
            <a:lvl9pPr marL="3675957" indent="-216233" defTabSz="912983" eaLnBrk="0" fontAlgn="base" hangingPunct="0">
              <a:spcBef>
                <a:spcPct val="0"/>
              </a:spcBef>
              <a:spcAft>
                <a:spcPct val="0"/>
              </a:spcAft>
              <a:defRPr sz="1900">
                <a:solidFill>
                  <a:schemeClr val="tx1"/>
                </a:solidFill>
                <a:latin typeface="Arial" pitchFamily="34" charset="0"/>
                <a:cs typeface="Arial" pitchFamily="34" charset="0"/>
              </a:defRPr>
            </a:lvl9pPr>
          </a:lstStyle>
          <a:p>
            <a:fld id="{DA1DDF36-ECC3-4ABD-9AD3-677DC8B6B914}" type="slidenum">
              <a:rPr lang="en-US" sz="1100">
                <a:solidFill>
                  <a:prstClr val="black"/>
                </a:solidFill>
                <a:latin typeface="Chalkboard"/>
              </a:rPr>
              <a:pPr/>
              <a:t>31</a:t>
            </a:fld>
            <a:endParaRPr lang="en-US" sz="1100">
              <a:solidFill>
                <a:prstClr val="black"/>
              </a:solidFill>
              <a:latin typeface="Chalkboar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Slide Image Placeholder 1"/>
          <p:cNvSpPr>
            <a:spLocks noGrp="1" noRot="1" noChangeAspect="1" noTextEdit="1"/>
          </p:cNvSpPr>
          <p:nvPr>
            <p:ph type="sldImg"/>
          </p:nvPr>
        </p:nvSpPr>
        <p:spPr>
          <a:xfrm>
            <a:off x="384175" y="685800"/>
            <a:ext cx="6091238" cy="3427413"/>
          </a:xfrm>
          <a:ln/>
        </p:spPr>
      </p:sp>
      <p:sp>
        <p:nvSpPr>
          <p:cNvPr id="3225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latin typeface="Arial" pitchFamily="34" charset="0"/>
              <a:ea typeface="ＭＳ Ｐゴシック" pitchFamily="34" charset="-128"/>
              <a:cs typeface="Arial" pitchFamily="34" charset="0"/>
            </a:endParaRPr>
          </a:p>
        </p:txBody>
      </p:sp>
      <p:sp>
        <p:nvSpPr>
          <p:cNvPr id="3225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983" eaLnBrk="0" hangingPunct="0">
              <a:defRPr sz="1900">
                <a:solidFill>
                  <a:schemeClr val="tx1"/>
                </a:solidFill>
                <a:latin typeface="Arial" pitchFamily="34" charset="0"/>
                <a:cs typeface="Arial" pitchFamily="34" charset="0"/>
              </a:defRPr>
            </a:lvl1pPr>
            <a:lvl2pPr marL="702756" indent="-270291" defTabSz="912983" eaLnBrk="0" hangingPunct="0">
              <a:defRPr sz="1900">
                <a:solidFill>
                  <a:schemeClr val="tx1"/>
                </a:solidFill>
                <a:latin typeface="Arial" pitchFamily="34" charset="0"/>
                <a:cs typeface="Arial" pitchFamily="34" charset="0"/>
              </a:defRPr>
            </a:lvl2pPr>
            <a:lvl3pPr marL="1081164" indent="-216233" defTabSz="912983" eaLnBrk="0" hangingPunct="0">
              <a:defRPr sz="1900">
                <a:solidFill>
                  <a:schemeClr val="tx1"/>
                </a:solidFill>
                <a:latin typeface="Arial" pitchFamily="34" charset="0"/>
                <a:cs typeface="Arial" pitchFamily="34" charset="0"/>
              </a:defRPr>
            </a:lvl3pPr>
            <a:lvl4pPr marL="1513629" indent="-216233" defTabSz="912983" eaLnBrk="0" hangingPunct="0">
              <a:defRPr sz="1900">
                <a:solidFill>
                  <a:schemeClr val="tx1"/>
                </a:solidFill>
                <a:latin typeface="Arial" pitchFamily="34" charset="0"/>
                <a:cs typeface="Arial" pitchFamily="34" charset="0"/>
              </a:defRPr>
            </a:lvl4pPr>
            <a:lvl5pPr marL="1946095" indent="-216233" defTabSz="912983" eaLnBrk="0" hangingPunct="0">
              <a:defRPr sz="1900">
                <a:solidFill>
                  <a:schemeClr val="tx1"/>
                </a:solidFill>
                <a:latin typeface="Arial" pitchFamily="34" charset="0"/>
                <a:cs typeface="Arial" pitchFamily="34" charset="0"/>
              </a:defRPr>
            </a:lvl5pPr>
            <a:lvl6pPr marL="2378560" indent="-216233" defTabSz="912983" eaLnBrk="0" fontAlgn="base" hangingPunct="0">
              <a:spcBef>
                <a:spcPct val="0"/>
              </a:spcBef>
              <a:spcAft>
                <a:spcPct val="0"/>
              </a:spcAft>
              <a:defRPr sz="1900">
                <a:solidFill>
                  <a:schemeClr val="tx1"/>
                </a:solidFill>
                <a:latin typeface="Arial" pitchFamily="34" charset="0"/>
                <a:cs typeface="Arial" pitchFamily="34" charset="0"/>
              </a:defRPr>
            </a:lvl6pPr>
            <a:lvl7pPr marL="2811026" indent="-216233" defTabSz="912983" eaLnBrk="0" fontAlgn="base" hangingPunct="0">
              <a:spcBef>
                <a:spcPct val="0"/>
              </a:spcBef>
              <a:spcAft>
                <a:spcPct val="0"/>
              </a:spcAft>
              <a:defRPr sz="1900">
                <a:solidFill>
                  <a:schemeClr val="tx1"/>
                </a:solidFill>
                <a:latin typeface="Arial" pitchFamily="34" charset="0"/>
                <a:cs typeface="Arial" pitchFamily="34" charset="0"/>
              </a:defRPr>
            </a:lvl7pPr>
            <a:lvl8pPr marL="3243491" indent="-216233" defTabSz="912983" eaLnBrk="0" fontAlgn="base" hangingPunct="0">
              <a:spcBef>
                <a:spcPct val="0"/>
              </a:spcBef>
              <a:spcAft>
                <a:spcPct val="0"/>
              </a:spcAft>
              <a:defRPr sz="1900">
                <a:solidFill>
                  <a:schemeClr val="tx1"/>
                </a:solidFill>
                <a:latin typeface="Arial" pitchFamily="34" charset="0"/>
                <a:cs typeface="Arial" pitchFamily="34" charset="0"/>
              </a:defRPr>
            </a:lvl8pPr>
            <a:lvl9pPr marL="3675957" indent="-216233" defTabSz="912983" eaLnBrk="0" fontAlgn="base" hangingPunct="0">
              <a:spcBef>
                <a:spcPct val="0"/>
              </a:spcBef>
              <a:spcAft>
                <a:spcPct val="0"/>
              </a:spcAft>
              <a:defRPr sz="1900">
                <a:solidFill>
                  <a:schemeClr val="tx1"/>
                </a:solidFill>
                <a:latin typeface="Arial" pitchFamily="34" charset="0"/>
                <a:cs typeface="Arial" pitchFamily="34" charset="0"/>
              </a:defRPr>
            </a:lvl9pPr>
          </a:lstStyle>
          <a:p>
            <a:fld id="{DA1DDF36-ECC3-4ABD-9AD3-677DC8B6B914}" type="slidenum">
              <a:rPr lang="en-US" sz="1100">
                <a:solidFill>
                  <a:prstClr val="black"/>
                </a:solidFill>
                <a:latin typeface="Chalkboard"/>
              </a:rPr>
              <a:pPr/>
              <a:t>32</a:t>
            </a:fld>
            <a:endParaRPr lang="en-US" sz="1100">
              <a:solidFill>
                <a:prstClr val="black"/>
              </a:solidFill>
              <a:latin typeface="Chalkboar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Slide Image Placeholder 1"/>
          <p:cNvSpPr>
            <a:spLocks noGrp="1" noRot="1" noChangeAspect="1" noTextEdit="1"/>
          </p:cNvSpPr>
          <p:nvPr>
            <p:ph type="sldImg"/>
          </p:nvPr>
        </p:nvSpPr>
        <p:spPr>
          <a:xfrm>
            <a:off x="384175" y="685800"/>
            <a:ext cx="6091238" cy="3427413"/>
          </a:xfrm>
          <a:ln/>
        </p:spPr>
      </p:sp>
      <p:sp>
        <p:nvSpPr>
          <p:cNvPr id="3235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dirty="0" smtClean="0">
              <a:latin typeface="Arial" pitchFamily="34" charset="0"/>
              <a:ea typeface="ＭＳ Ｐゴシック" pitchFamily="34" charset="-128"/>
              <a:cs typeface="Arial" pitchFamily="34" charset="0"/>
            </a:endParaRPr>
          </a:p>
        </p:txBody>
      </p:sp>
      <p:sp>
        <p:nvSpPr>
          <p:cNvPr id="3235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12983" eaLnBrk="0" hangingPunct="0">
              <a:defRPr sz="1900">
                <a:solidFill>
                  <a:schemeClr val="tx1"/>
                </a:solidFill>
                <a:latin typeface="Arial" pitchFamily="34" charset="0"/>
                <a:cs typeface="Arial" pitchFamily="34" charset="0"/>
              </a:defRPr>
            </a:lvl1pPr>
            <a:lvl2pPr marL="702756" indent="-270291" defTabSz="912983" eaLnBrk="0" hangingPunct="0">
              <a:defRPr sz="1900">
                <a:solidFill>
                  <a:schemeClr val="tx1"/>
                </a:solidFill>
                <a:latin typeface="Arial" pitchFamily="34" charset="0"/>
                <a:cs typeface="Arial" pitchFamily="34" charset="0"/>
              </a:defRPr>
            </a:lvl2pPr>
            <a:lvl3pPr marL="1081164" indent="-216233" defTabSz="912983" eaLnBrk="0" hangingPunct="0">
              <a:defRPr sz="1900">
                <a:solidFill>
                  <a:schemeClr val="tx1"/>
                </a:solidFill>
                <a:latin typeface="Arial" pitchFamily="34" charset="0"/>
                <a:cs typeface="Arial" pitchFamily="34" charset="0"/>
              </a:defRPr>
            </a:lvl3pPr>
            <a:lvl4pPr marL="1513629" indent="-216233" defTabSz="912983" eaLnBrk="0" hangingPunct="0">
              <a:defRPr sz="1900">
                <a:solidFill>
                  <a:schemeClr val="tx1"/>
                </a:solidFill>
                <a:latin typeface="Arial" pitchFamily="34" charset="0"/>
                <a:cs typeface="Arial" pitchFamily="34" charset="0"/>
              </a:defRPr>
            </a:lvl4pPr>
            <a:lvl5pPr marL="1946095" indent="-216233" defTabSz="912983" eaLnBrk="0" hangingPunct="0">
              <a:defRPr sz="1900">
                <a:solidFill>
                  <a:schemeClr val="tx1"/>
                </a:solidFill>
                <a:latin typeface="Arial" pitchFamily="34" charset="0"/>
                <a:cs typeface="Arial" pitchFamily="34" charset="0"/>
              </a:defRPr>
            </a:lvl5pPr>
            <a:lvl6pPr marL="2378560" indent="-216233" defTabSz="912983" eaLnBrk="0" fontAlgn="base" hangingPunct="0">
              <a:spcBef>
                <a:spcPct val="0"/>
              </a:spcBef>
              <a:spcAft>
                <a:spcPct val="0"/>
              </a:spcAft>
              <a:defRPr sz="1900">
                <a:solidFill>
                  <a:schemeClr val="tx1"/>
                </a:solidFill>
                <a:latin typeface="Arial" pitchFamily="34" charset="0"/>
                <a:cs typeface="Arial" pitchFamily="34" charset="0"/>
              </a:defRPr>
            </a:lvl6pPr>
            <a:lvl7pPr marL="2811026" indent="-216233" defTabSz="912983" eaLnBrk="0" fontAlgn="base" hangingPunct="0">
              <a:spcBef>
                <a:spcPct val="0"/>
              </a:spcBef>
              <a:spcAft>
                <a:spcPct val="0"/>
              </a:spcAft>
              <a:defRPr sz="1900">
                <a:solidFill>
                  <a:schemeClr val="tx1"/>
                </a:solidFill>
                <a:latin typeface="Arial" pitchFamily="34" charset="0"/>
                <a:cs typeface="Arial" pitchFamily="34" charset="0"/>
              </a:defRPr>
            </a:lvl7pPr>
            <a:lvl8pPr marL="3243491" indent="-216233" defTabSz="912983" eaLnBrk="0" fontAlgn="base" hangingPunct="0">
              <a:spcBef>
                <a:spcPct val="0"/>
              </a:spcBef>
              <a:spcAft>
                <a:spcPct val="0"/>
              </a:spcAft>
              <a:defRPr sz="1900">
                <a:solidFill>
                  <a:schemeClr val="tx1"/>
                </a:solidFill>
                <a:latin typeface="Arial" pitchFamily="34" charset="0"/>
                <a:cs typeface="Arial" pitchFamily="34" charset="0"/>
              </a:defRPr>
            </a:lvl8pPr>
            <a:lvl9pPr marL="3675957" indent="-216233" defTabSz="912983" eaLnBrk="0" fontAlgn="base" hangingPunct="0">
              <a:spcBef>
                <a:spcPct val="0"/>
              </a:spcBef>
              <a:spcAft>
                <a:spcPct val="0"/>
              </a:spcAft>
              <a:defRPr sz="1900">
                <a:solidFill>
                  <a:schemeClr val="tx1"/>
                </a:solidFill>
                <a:latin typeface="Arial" pitchFamily="34" charset="0"/>
                <a:cs typeface="Arial" pitchFamily="34" charset="0"/>
              </a:defRPr>
            </a:lvl9pPr>
          </a:lstStyle>
          <a:p>
            <a:fld id="{84F26C24-AC47-4B94-A54A-6751B30636E2}" type="slidenum">
              <a:rPr lang="en-US" sz="1100">
                <a:solidFill>
                  <a:prstClr val="black"/>
                </a:solidFill>
                <a:latin typeface="Chalkboard"/>
              </a:rPr>
              <a:pPr/>
              <a:t>33</a:t>
            </a:fld>
            <a:endParaRPr lang="en-US" sz="1100">
              <a:solidFill>
                <a:prstClr val="black"/>
              </a:solidFill>
              <a:latin typeface="Chalkboar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34</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35</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38</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39</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1798396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40</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41</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42</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43</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44</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70449520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45</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46</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9416361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47</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39888694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48</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346366836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49</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3473058531"/>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50</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39888694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51</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9525165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52</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95251658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53</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95251658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54</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7" name="Text Box 1"/>
          <p:cNvSpPr txBox="1">
            <a:spLocks noChangeArrowheads="1"/>
          </p:cNvSpPr>
          <p:nvPr/>
        </p:nvSpPr>
        <p:spPr bwMode="auto">
          <a:xfrm>
            <a:off x="1400736" y="914977"/>
            <a:ext cx="4055129" cy="3134591"/>
          </a:xfrm>
          <a:prstGeom prst="rect">
            <a:avLst/>
          </a:prstGeom>
          <a:solidFill>
            <a:srgbClr val="FFFFFF"/>
          </a:solidFill>
          <a:ln w="9525">
            <a:solidFill>
              <a:srgbClr val="000000"/>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txBody>
          <a:bodyPr wrap="none" lIns="82058" tIns="41029" rIns="82058" bIns="41029" anchor="ctr"/>
          <a:lstStyle/>
          <a:p>
            <a:pPr defTabSz="410248" fontAlgn="base" hangingPunct="0">
              <a:lnSpc>
                <a:spcPct val="93000"/>
              </a:lnSpc>
              <a:spcBef>
                <a:spcPct val="0"/>
              </a:spcBef>
              <a:spcAft>
                <a:spcPct val="0"/>
              </a:spcAft>
              <a:buClr>
                <a:srgbClr val="000000"/>
              </a:buClr>
              <a:buSzPct val="45000"/>
            </a:pPr>
            <a:endParaRPr lang="en-US" sz="2200">
              <a:solidFill>
                <a:prstClr val="black"/>
              </a:solidFill>
              <a:latin typeface="Times New Roman" pitchFamily="16" charset="0"/>
            </a:endParaRPr>
          </a:p>
        </p:txBody>
      </p:sp>
      <p:sp>
        <p:nvSpPr>
          <p:cNvPr id="4098" name="Text Box 2"/>
          <p:cNvSpPr txBox="1">
            <a:spLocks noGrp="1" noChangeArrowheads="1"/>
          </p:cNvSpPr>
          <p:nvPr>
            <p:ph type="body"/>
          </p:nvPr>
        </p:nvSpPr>
        <p:spPr bwMode="auto">
          <a:xfrm>
            <a:off x="1046350" y="4352637"/>
            <a:ext cx="4770904" cy="3478068"/>
          </a:xfrm>
          <a:prstGeom prst="rect">
            <a:avLst/>
          </a:prstGeo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txBody>
          <a:bodyPr lIns="0" tIns="0" rIns="0" bIns="0"/>
          <a:lstStyle>
            <a:lvl1pPr marL="85725" indent="-85725">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1pPr>
            <a:lvl2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2pPr>
            <a:lvl3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3pPr>
            <a:lvl4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4pPr>
            <a:lvl5pPr>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5pPr>
            <a:lvl6pPr marL="25146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6pPr>
            <a:lvl7pPr marL="29718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7pPr>
            <a:lvl8pPr marL="34290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8pPr>
            <a:lvl9pPr marL="3886200" indent="-228600" defTabSz="457200" eaLnBrk="0" fontAlgn="base" hangingPunct="0">
              <a:spcBef>
                <a:spcPct val="30000"/>
              </a:spcBef>
              <a:spcAft>
                <a:spcPct val="0"/>
              </a:spcAft>
              <a:buClr>
                <a:srgbClr val="000000"/>
              </a:buClr>
              <a:buSzPct val="100000"/>
              <a:buFont typeface="Times New Roman" pitchFamily="16" charset="0"/>
              <a:tabLst>
                <a:tab pos="723900" algn="l"/>
                <a:tab pos="1447800" algn="l"/>
                <a:tab pos="2171700" algn="l"/>
                <a:tab pos="2895600" algn="l"/>
                <a:tab pos="3619500" algn="l"/>
                <a:tab pos="4343400" algn="l"/>
                <a:tab pos="5067300" algn="l"/>
              </a:tabLst>
              <a:defRPr sz="1200">
                <a:solidFill>
                  <a:srgbClr val="000000"/>
                </a:solidFill>
                <a:latin typeface="Times New Roman" pitchFamily="16" charset="0"/>
              </a:defRPr>
            </a:lvl9pPr>
          </a:lstStyle>
          <a:p>
            <a:pPr eaLnBrk="1">
              <a:lnSpc>
                <a:spcPct val="93000"/>
              </a:lnSpc>
              <a:spcBef>
                <a:spcPct val="0"/>
              </a:spcBef>
              <a:buSzPct val="45000"/>
              <a:buFont typeface="Wingdings" charset="2"/>
              <a:buNone/>
            </a:pPr>
            <a:endParaRPr lang="en-GB"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2983" eaLnBrk="0" hangingPunct="0">
              <a:defRPr/>
            </a:pPr>
            <a:fld id="{7F9C0B58-2045-4EC1-BECD-31DF6B15A985}" type="slidenum">
              <a:rPr lang="en-US" smtClean="0">
                <a:solidFill>
                  <a:prstClr val="black"/>
                </a:solidFill>
                <a:latin typeface="Chalkboard"/>
                <a:ea typeface="ＭＳ Ｐゴシック" pitchFamily="34" charset="-128"/>
              </a:rPr>
              <a:pPr defTabSz="912983" eaLnBrk="0" hangingPunct="0">
                <a:defRPr/>
              </a:pPr>
              <a:t>9</a:t>
            </a:fld>
            <a:endParaRPr lang="en-US">
              <a:solidFill>
                <a:prstClr val="black"/>
              </a:solidFill>
              <a:latin typeface="Chalkboard"/>
              <a:ea typeface="ＭＳ Ｐゴシック" pitchFamily="34" charset="-128"/>
            </a:endParaRPr>
          </a:p>
        </p:txBody>
      </p:sp>
    </p:spTree>
    <p:extLst>
      <p:ext uri="{BB962C8B-B14F-4D97-AF65-F5344CB8AC3E}">
        <p14:creationId xmlns:p14="http://schemas.microsoft.com/office/powerpoint/2010/main" val="14661820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hemeOverride" Target="../theme/themeOverride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6.xml"/><Relationship Id="rId1" Type="http://schemas.openxmlformats.org/officeDocument/2006/relationships/themeOverride" Target="../theme/themeOverride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7.xml"/><Relationship Id="rId1" Type="http://schemas.openxmlformats.org/officeDocument/2006/relationships/themeOverride" Target="../theme/themeOverride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684"/>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7DFB158-2605-42C6-BA0A-CF8FF36FF42D}"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4140289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FB158-2605-42C6-BA0A-CF8FF36FF42D}"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115133610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3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3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15"/>
          <p:cNvSpPr>
            <a:spLocks noGrp="1" noChangeArrowheads="1"/>
          </p:cNvSpPr>
          <p:nvPr>
            <p:ph type="sldNum" sz="quarter" idx="12"/>
          </p:nvPr>
        </p:nvSpPr>
        <p:spPr>
          <a:ln/>
        </p:spPr>
        <p:txBody>
          <a:bodyPr/>
          <a:lstStyle>
            <a:lvl1pPr>
              <a:defRPr/>
            </a:lvl1pPr>
          </a:lstStyle>
          <a:p>
            <a:pPr>
              <a:defRPr/>
            </a:pPr>
            <a:fld id="{ACCB3E54-8904-4621-B1AF-704DC13E29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12076674"/>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5"/>
          <p:cNvSpPr>
            <a:spLocks noGrp="1" noChangeArrowheads="1"/>
          </p:cNvSpPr>
          <p:nvPr>
            <p:ph type="sldNum" sz="quarter" idx="12"/>
          </p:nvPr>
        </p:nvSpPr>
        <p:spPr>
          <a:ln/>
        </p:spPr>
        <p:txBody>
          <a:bodyPr/>
          <a:lstStyle>
            <a:lvl1pPr>
              <a:defRPr/>
            </a:lvl1pPr>
          </a:lstStyle>
          <a:p>
            <a:pPr>
              <a:defRPr/>
            </a:pPr>
            <a:fld id="{C5523064-0685-4867-B612-832D43C7FE2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9354971"/>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15"/>
          <p:cNvSpPr>
            <a:spLocks noGrp="1" noChangeArrowheads="1"/>
          </p:cNvSpPr>
          <p:nvPr>
            <p:ph type="sldNum" sz="quarter" idx="12"/>
          </p:nvPr>
        </p:nvSpPr>
        <p:spPr>
          <a:ln/>
        </p:spPr>
        <p:txBody>
          <a:bodyPr/>
          <a:lstStyle>
            <a:lvl1pPr>
              <a:defRPr/>
            </a:lvl1pPr>
          </a:lstStyle>
          <a:p>
            <a:pPr>
              <a:defRPr/>
            </a:pPr>
            <a:fld id="{663F6002-8091-4484-A916-42F338C7181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15197973"/>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4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B19BCB3C-A7FD-45C4-B386-BFD0168F887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06517587"/>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12981B2A-FCEE-4CB2-8DE6-684F62281B4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579760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29EE0CB6-2378-4DAA-A158-D04718ED2D4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33784200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3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3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A8D5DD8F-6C0C-4267-AE63-5BDD89AE3EE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63025818"/>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609600" y="1600206"/>
            <a:ext cx="10972800" cy="4525963"/>
          </a:xfrm>
        </p:spPr>
        <p:txBody>
          <a:bodyPr/>
          <a:lstStyle/>
          <a:p>
            <a:pPr lvl="0"/>
            <a:endParaRPr lang="en-US" noProof="0" dirty="0" smtClean="0"/>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589BA262-D723-4A65-8E74-3F5C3268E04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1451691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74737"/>
            <a:ext cx="109728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15"/>
          <p:cNvSpPr>
            <a:spLocks noGrp="1" noChangeArrowheads="1"/>
          </p:cNvSpPr>
          <p:nvPr>
            <p:ph type="sldNum" sz="quarter" idx="12"/>
          </p:nvPr>
        </p:nvSpPr>
        <p:spPr>
          <a:ln/>
        </p:spPr>
        <p:txBody>
          <a:bodyPr/>
          <a:lstStyle>
            <a:lvl1pPr>
              <a:defRPr/>
            </a:lvl1pPr>
          </a:lstStyle>
          <a:p>
            <a:pPr>
              <a:defRPr/>
            </a:pPr>
            <a:fld id="{AAAEFE5E-E125-44A4-BC80-E1C25214C3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01253307"/>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5"/>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4CBEAF9-9E58-4CC8-A6FF-6DD8A58DEEA4}" type="datetimeFigureOut">
              <a:rPr lang="en-US" smtClean="0">
                <a:solidFill>
                  <a:prstClr val="black">
                    <a:tint val="75000"/>
                  </a:prstClr>
                </a:solidFill>
              </a:rPr>
              <a:pPr/>
              <a:t>9/18/2017</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A15C064-DD44-4CAC-873E-2D1F54821676}"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686097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826"/>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826"/>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FB158-2605-42C6-BA0A-CF8FF36FF42D}"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82630905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989CF336-69AE-4FB2-95C7-B4B4230F7798}"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351913572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70"/>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768DE606-B158-4E5D-8B03-56B846E19517}"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2098106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B7F36964-4DEA-4404-A57A-71AC4EE668EF}"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900859891"/>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416" y="1535117"/>
            <a:ext cx="5389033" cy="63976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416"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solidFill>
                <a:prstClr val="black"/>
              </a:solidFill>
            </a:endParaRPr>
          </a:p>
        </p:txBody>
      </p:sp>
      <p:sp>
        <p:nvSpPr>
          <p:cNvPr id="8" name="Footer Placeholder 7"/>
          <p:cNvSpPr>
            <a:spLocks noGrp="1"/>
          </p:cNvSpPr>
          <p:nvPr>
            <p:ph type="ftr" sz="quarter" idx="11"/>
          </p:nvPr>
        </p:nvSpPr>
        <p:spPr/>
        <p:txBody>
          <a:bodyPr/>
          <a:lstStyle/>
          <a:p>
            <a:pPr>
              <a:defRPr/>
            </a:pPr>
            <a:endParaRPr lang="en-US">
              <a:solidFill>
                <a:prstClr val="black"/>
              </a:solidFill>
            </a:endParaRPr>
          </a:p>
        </p:txBody>
      </p:sp>
      <p:sp>
        <p:nvSpPr>
          <p:cNvPr id="9" name="Slide Number Placeholder 8"/>
          <p:cNvSpPr>
            <a:spLocks noGrp="1"/>
          </p:cNvSpPr>
          <p:nvPr>
            <p:ph type="sldNum" sz="quarter" idx="12"/>
          </p:nvPr>
        </p:nvSpPr>
        <p:spPr/>
        <p:txBody>
          <a:bodyPr/>
          <a:lstStyle/>
          <a:p>
            <a:pPr>
              <a:defRPr/>
            </a:pPr>
            <a:fld id="{BD185C48-F45C-41D1-899B-B7D3BBC5F441}"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58591617"/>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solidFill>
                <a:prstClr val="black"/>
              </a:solidFill>
            </a:endParaRPr>
          </a:p>
        </p:txBody>
      </p:sp>
      <p:sp>
        <p:nvSpPr>
          <p:cNvPr id="4" name="Footer Placeholder 3"/>
          <p:cNvSpPr>
            <a:spLocks noGrp="1"/>
          </p:cNvSpPr>
          <p:nvPr>
            <p:ph type="ftr" sz="quarter" idx="11"/>
          </p:nvPr>
        </p:nvSpPr>
        <p:spPr/>
        <p:txBody>
          <a:bodyPr/>
          <a:lstStyle/>
          <a:p>
            <a:pPr>
              <a:defRPr/>
            </a:pPr>
            <a:endParaRPr lang="en-US">
              <a:solidFill>
                <a:prstClr val="black"/>
              </a:solidFill>
            </a:endParaRPr>
          </a:p>
        </p:txBody>
      </p:sp>
      <p:sp>
        <p:nvSpPr>
          <p:cNvPr id="5" name="Slide Number Placeholder 4"/>
          <p:cNvSpPr>
            <a:spLocks noGrp="1"/>
          </p:cNvSpPr>
          <p:nvPr>
            <p:ph type="sldNum" sz="quarter" idx="12"/>
          </p:nvPr>
        </p:nvSpPr>
        <p:spPr/>
        <p:txBody>
          <a:bodyPr/>
          <a:lstStyle/>
          <a:p>
            <a:pPr>
              <a:defRPr/>
            </a:pPr>
            <a:fld id="{842FA52D-BF6B-421E-8388-F4C8EF1B728B}"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75297792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srgbClr val="000000"/>
              </a:solidFill>
            </a:endParaRPr>
          </a:p>
        </p:txBody>
      </p:sp>
      <p:sp>
        <p:nvSpPr>
          <p:cNvPr id="3" name="Footer Placeholder 2"/>
          <p:cNvSpPr>
            <a:spLocks noGrp="1"/>
          </p:cNvSpPr>
          <p:nvPr>
            <p:ph type="ftr" sz="quarter" idx="11"/>
          </p:nvPr>
        </p:nvSpPr>
        <p:spPr/>
        <p:txBody>
          <a:bodyPr/>
          <a:lstStyle/>
          <a:p>
            <a:pPr>
              <a:defRPr/>
            </a:pPr>
            <a:endParaRPr lang="en-US">
              <a:solidFill>
                <a:srgbClr val="000000"/>
              </a:solidFill>
            </a:endParaRPr>
          </a:p>
        </p:txBody>
      </p:sp>
      <p:sp>
        <p:nvSpPr>
          <p:cNvPr id="4" name="Slide Number Placeholder 3"/>
          <p:cNvSpPr>
            <a:spLocks noGrp="1"/>
          </p:cNvSpPr>
          <p:nvPr>
            <p:ph type="sldNum" sz="quarter" idx="12"/>
          </p:nvPr>
        </p:nvSpPr>
        <p:spPr/>
        <p:txBody>
          <a:bodyPr/>
          <a:lstStyle/>
          <a:p>
            <a:pPr>
              <a:defRPr/>
            </a:pPr>
            <a:fld id="{567229A4-BCEA-47D3-B95D-9BCA9CF2F25F}" type="slidenum">
              <a:rPr lang="en-US" smtClean="0">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68659345"/>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118"/>
            <a:ext cx="4011084" cy="1162051"/>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12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D6B18941-7660-49DA-AA53-63CD94F5D58D}"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441475839"/>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69"/>
            <a:ext cx="7315200" cy="566739"/>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407"/>
            <a:ext cx="7315200" cy="8048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solidFill>
            </a:endParaRPr>
          </a:p>
        </p:txBody>
      </p:sp>
      <p:sp>
        <p:nvSpPr>
          <p:cNvPr id="6" name="Footer Placeholder 5"/>
          <p:cNvSpPr>
            <a:spLocks noGrp="1"/>
          </p:cNvSpPr>
          <p:nvPr>
            <p:ph type="ftr" sz="quarter" idx="11"/>
          </p:nvPr>
        </p:nvSpPr>
        <p:spPr/>
        <p:txBody>
          <a:bodyPr/>
          <a:lstStyle/>
          <a:p>
            <a:pPr>
              <a:defRPr/>
            </a:pPr>
            <a:endParaRPr lang="en-US">
              <a:solidFill>
                <a:prstClr val="black"/>
              </a:solidFill>
            </a:endParaRPr>
          </a:p>
        </p:txBody>
      </p:sp>
      <p:sp>
        <p:nvSpPr>
          <p:cNvPr id="7" name="Slide Number Placeholder 6"/>
          <p:cNvSpPr>
            <a:spLocks noGrp="1"/>
          </p:cNvSpPr>
          <p:nvPr>
            <p:ph type="sldNum" sz="quarter" idx="12"/>
          </p:nvPr>
        </p:nvSpPr>
        <p:spPr/>
        <p:txBody>
          <a:bodyPr/>
          <a:lstStyle/>
          <a:p>
            <a:pPr>
              <a:defRPr/>
            </a:pPr>
            <a:fld id="{C74EAF37-BF44-48E2-9976-B3820A7BAA62}"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13782053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DE5C139B-6320-4409-8F9A-E77125354175}"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996211196"/>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solidFill>
                <a:prstClr val="black"/>
              </a:solidFill>
            </a:endParaRPr>
          </a:p>
        </p:txBody>
      </p:sp>
      <p:sp>
        <p:nvSpPr>
          <p:cNvPr id="5" name="Footer Placeholder 4"/>
          <p:cNvSpPr>
            <a:spLocks noGrp="1"/>
          </p:cNvSpPr>
          <p:nvPr>
            <p:ph type="ftr" sz="quarter" idx="11"/>
          </p:nvPr>
        </p:nvSpPr>
        <p:spPr/>
        <p:txBody>
          <a:bodyPr/>
          <a:lstStyle/>
          <a:p>
            <a:pPr>
              <a:defRPr/>
            </a:pPr>
            <a:endParaRPr lang="en-US">
              <a:solidFill>
                <a:prstClr val="black"/>
              </a:solidFill>
            </a:endParaRPr>
          </a:p>
        </p:txBody>
      </p:sp>
      <p:sp>
        <p:nvSpPr>
          <p:cNvPr id="6" name="Slide Number Placeholder 5"/>
          <p:cNvSpPr>
            <a:spLocks noGrp="1"/>
          </p:cNvSpPr>
          <p:nvPr>
            <p:ph type="sldNum" sz="quarter" idx="12"/>
          </p:nvPr>
        </p:nvSpPr>
        <p:spPr/>
        <p:txBody>
          <a:bodyPr/>
          <a:lstStyle/>
          <a:p>
            <a:pPr>
              <a:defRPr/>
            </a:pPr>
            <a:fld id="{9A02B972-89B1-42AC-98E1-138DEA7D413F}" type="slidenum">
              <a:rPr lang="en-US" smtClean="0">
                <a:solidFill>
                  <a:prstClr val="black"/>
                </a:solidFill>
              </a:rPr>
              <a:pPr>
                <a:defRPr/>
              </a:pPr>
              <a:t>‹#›</a:t>
            </a:fld>
            <a:endParaRPr lang="en-US">
              <a:solidFill>
                <a:prstClr val="black"/>
              </a:solidFill>
            </a:endParaRPr>
          </a:p>
        </p:txBody>
      </p:sp>
    </p:spTree>
    <p:extLst>
      <p:ext uri="{BB962C8B-B14F-4D97-AF65-F5344CB8AC3E}">
        <p14:creationId xmlns:p14="http://schemas.microsoft.com/office/powerpoint/2010/main" val="26742835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26" y="1143259"/>
            <a:ext cx="11095567"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828800" y="2514600"/>
            <a:ext cx="85344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508000" y="1219200"/>
            <a:ext cx="110744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2377559616"/>
      </p:ext>
    </p:extLst>
  </p:cSld>
  <p:clrMapOvr>
    <a:overrideClrMapping bg1="lt1" tx1="dk1" bg2="lt2" tx2="dk2" accent1="accent1" accent2="accent2" accent3="accent3" accent4="accent4" accent5="accent5" accent6="accent6" hlink="hlink" folHlink="folHlink"/>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685800"/>
          </a:xfrm>
        </p:spPr>
        <p:txBody>
          <a:bodyPr/>
          <a:lstStyle>
            <a:lvl1pPr>
              <a:defRPr b="1">
                <a:latin typeface="Arial" panose="020B0604020202020204" pitchFamily="34" charset="0"/>
                <a:cs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a:xfrm>
            <a:off x="609600" y="1143000"/>
            <a:ext cx="10972800" cy="5181600"/>
          </a:xfrm>
        </p:spPr>
        <p:txBody>
          <a:bodyPr/>
          <a:lstStyle>
            <a:lvl1pPr>
              <a:defRPr sz="2400">
                <a:latin typeface="Arial" panose="020B0604020202020204" pitchFamily="34" charset="0"/>
                <a:cs typeface="Arial" panose="020B0604020202020204" pitchFamily="34" charset="0"/>
              </a:defRPr>
            </a:lvl1pPr>
            <a:lvl2pPr>
              <a:defRPr sz="2000">
                <a:latin typeface="Arial" panose="020B0604020202020204" pitchFamily="34" charset="0"/>
                <a:cs typeface="Arial" panose="020B0604020202020204" pitchFamily="34" charset="0"/>
              </a:defRPr>
            </a:lvl2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9707519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956793"/>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8"/>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708"/>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609600" y="6356420"/>
            <a:ext cx="2844800" cy="365125"/>
          </a:xfrm>
          <a:prstGeom prst="rect">
            <a:avLst/>
          </a:prstGeom>
        </p:spPr>
        <p:txBody>
          <a:bodyPr/>
          <a:lstStyle/>
          <a:p>
            <a:pPr fontAlgn="base">
              <a:spcBef>
                <a:spcPct val="0"/>
              </a:spcBef>
              <a:spcAft>
                <a:spcPct val="0"/>
              </a:spcAft>
              <a:defRPr/>
            </a:pPr>
            <a:endParaRPr lang="en-US" sz="2000">
              <a:solidFill>
                <a:prstClr val="black"/>
              </a:solidFill>
              <a:latin typeface="Arial" pitchFamily="34" charset="0"/>
              <a:cs typeface="Arial" pitchFamily="34" charset="0"/>
            </a:endParaRPr>
          </a:p>
        </p:txBody>
      </p:sp>
      <p:sp>
        <p:nvSpPr>
          <p:cNvPr id="5" name="Footer Placeholder 4"/>
          <p:cNvSpPr>
            <a:spLocks noGrp="1"/>
          </p:cNvSpPr>
          <p:nvPr>
            <p:ph type="ftr" sz="quarter" idx="11"/>
          </p:nvPr>
        </p:nvSpPr>
        <p:spPr>
          <a:xfrm>
            <a:off x="4165600" y="6356420"/>
            <a:ext cx="3860800" cy="365125"/>
          </a:xfrm>
          <a:prstGeom prst="rect">
            <a:avLst/>
          </a:prstGeom>
        </p:spPr>
        <p:txBody>
          <a:bodyPr/>
          <a:lstStyle/>
          <a:p>
            <a:pPr fontAlgn="base">
              <a:spcBef>
                <a:spcPct val="0"/>
              </a:spcBef>
              <a:spcAft>
                <a:spcPct val="0"/>
              </a:spcAft>
              <a:defRPr/>
            </a:pPr>
            <a:endParaRPr lang="en-US" sz="2000">
              <a:solidFill>
                <a:prstClr val="black"/>
              </a:solidFill>
              <a:latin typeface="Arial" pitchFamily="34" charset="0"/>
              <a:cs typeface="Arial" pitchFamily="34" charset="0"/>
            </a:endParaRPr>
          </a:p>
        </p:txBody>
      </p:sp>
      <p:sp>
        <p:nvSpPr>
          <p:cNvPr id="6" name="Slide Number Placeholder 5"/>
          <p:cNvSpPr>
            <a:spLocks noGrp="1"/>
          </p:cNvSpPr>
          <p:nvPr>
            <p:ph type="sldNum" sz="quarter" idx="12"/>
          </p:nvPr>
        </p:nvSpPr>
        <p:spPr>
          <a:xfrm>
            <a:off x="8737600" y="6356420"/>
            <a:ext cx="2844800" cy="365125"/>
          </a:xfrm>
          <a:prstGeom prst="rect">
            <a:avLst/>
          </a:prstGeom>
        </p:spPr>
        <p:txBody>
          <a:bodyPr/>
          <a:lstStyle/>
          <a:p>
            <a:pPr fontAlgn="base">
              <a:spcBef>
                <a:spcPct val="0"/>
              </a:spcBef>
              <a:spcAft>
                <a:spcPct val="0"/>
              </a:spcAft>
              <a:defRPr/>
            </a:pPr>
            <a:fld id="{9A02B972-89B1-42AC-98E1-138DEA7D413F}" type="slidenum">
              <a:rPr lang="en-US" sz="2000" smtClean="0">
                <a:solidFill>
                  <a:prstClr val="black"/>
                </a:solidFill>
                <a:latin typeface="Arial" pitchFamily="34" charset="0"/>
                <a:cs typeface="Arial" pitchFamily="34" charset="0"/>
              </a:rPr>
              <a:pPr fontAlgn="base">
                <a:spcBef>
                  <a:spcPct val="0"/>
                </a:spcBef>
                <a:spcAft>
                  <a:spcPct val="0"/>
                </a:spcAft>
                <a:defRPr/>
              </a:pPr>
              <a:t>‹#›</a:t>
            </a:fld>
            <a:endParaRPr lang="en-US" sz="200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58125633"/>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4"/>
            <a:ext cx="103632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CA4EF399-A89E-41AD-BA7C-C0C2C0192BF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1449627"/>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609600" y="1600206"/>
            <a:ext cx="109728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4D93DFBD-FC9A-4436-80E6-1668B333504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06897514"/>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9"/>
            <a:ext cx="103632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E31CCCDA-D6F4-4AA7-BF7B-1A7F23E8777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399891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88B27E6-55A4-481C-8511-4271982B447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525894833"/>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3"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3"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A5888A55-DE4F-4C49-9F1F-4AE42916CC0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70533961"/>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05D520B2-E525-4215-B7C1-ED3FA28DCD9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44337743"/>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9BE1B483-4178-4852-BD7F-625D8165D0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368363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01914170"/>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9"/>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F1F1024-6652-4D79-AC8D-DE956D173A1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6423435"/>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395CD2FA-1E4E-447F-A8C4-E8DAB423177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8517191"/>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1600206"/>
            <a:ext cx="109728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93863BC-19BD-4806-B6F1-02982F5F2C6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66668719"/>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7"/>
            <a:ext cx="27432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07"/>
            <a:ext cx="80264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D14E99C3-F1ED-405C-BA47-22958CDFC92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68993588"/>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9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0A84E03A-7199-4487-8579-D331CB33167F}" type="slidenum">
              <a:rPr lang="en-US"/>
              <a:pPr>
                <a:defRPr/>
              </a:pPr>
              <a:t>‹#›</a:t>
            </a:fld>
            <a:endParaRPr lang="en-US"/>
          </a:p>
        </p:txBody>
      </p:sp>
    </p:spTree>
    <p:extLst>
      <p:ext uri="{BB962C8B-B14F-4D97-AF65-F5344CB8AC3E}">
        <p14:creationId xmlns:p14="http://schemas.microsoft.com/office/powerpoint/2010/main" val="13752308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9BAE36BC-1E00-44F8-B757-DD953356F441}" type="slidenum">
              <a:rPr lang="en-US"/>
              <a:pPr>
                <a:defRPr/>
              </a:pPr>
              <a:t>‹#›</a:t>
            </a:fld>
            <a:endParaRPr lang="en-US"/>
          </a:p>
        </p:txBody>
      </p:sp>
    </p:spTree>
    <p:extLst>
      <p:ext uri="{BB962C8B-B14F-4D97-AF65-F5344CB8AC3E}">
        <p14:creationId xmlns:p14="http://schemas.microsoft.com/office/powerpoint/2010/main" val="873135415"/>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6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FE7E95A1-2F80-40A0-ABF5-8D76E5C4CD23}" type="slidenum">
              <a:rPr lang="en-US"/>
              <a:pPr>
                <a:defRPr/>
              </a:pPr>
              <a:t>‹#›</a:t>
            </a:fld>
            <a:endParaRPr lang="en-US"/>
          </a:p>
        </p:txBody>
      </p:sp>
    </p:spTree>
    <p:extLst>
      <p:ext uri="{BB962C8B-B14F-4D97-AF65-F5344CB8AC3E}">
        <p14:creationId xmlns:p14="http://schemas.microsoft.com/office/powerpoint/2010/main" val="12031190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C5D4E831-B332-4FDC-8F63-6A13825B4C88}" type="slidenum">
              <a:rPr lang="en-US"/>
              <a:pPr>
                <a:defRPr/>
              </a:pPr>
              <a:t>‹#›</a:t>
            </a:fld>
            <a:endParaRPr lang="en-US"/>
          </a:p>
        </p:txBody>
      </p:sp>
    </p:spTree>
    <p:extLst>
      <p:ext uri="{BB962C8B-B14F-4D97-AF65-F5344CB8AC3E}">
        <p14:creationId xmlns:p14="http://schemas.microsoft.com/office/powerpoint/2010/main" val="41138621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41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41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cs typeface="Arial" charset="0"/>
              </a:defRPr>
            </a:lvl1pPr>
          </a:lstStyle>
          <a:p>
            <a:pPr>
              <a:defRPr/>
            </a:pPr>
            <a:endParaRPr lang="en-US"/>
          </a:p>
        </p:txBody>
      </p:sp>
      <p:sp>
        <p:nvSpPr>
          <p:cNvPr id="8" name="Footer Placeholder 7"/>
          <p:cNvSpPr>
            <a:spLocks noGrp="1"/>
          </p:cNvSpPr>
          <p:nvPr>
            <p:ph type="ftr" sz="quarter" idx="11"/>
          </p:nvPr>
        </p:nvSpPr>
        <p:spPr/>
        <p:txBody>
          <a:bodyPr/>
          <a:lstStyle>
            <a:lvl1pPr>
              <a:defRPr>
                <a:cs typeface="Arial" charset="0"/>
              </a:defRPr>
            </a:lvl1pPr>
          </a:lstStyle>
          <a:p>
            <a:pPr>
              <a:defRPr/>
            </a:pPr>
            <a:endParaRPr lang="en-US"/>
          </a:p>
        </p:txBody>
      </p:sp>
      <p:sp>
        <p:nvSpPr>
          <p:cNvPr id="9" name="Slide Number Placeholder 8"/>
          <p:cNvSpPr>
            <a:spLocks noGrp="1"/>
          </p:cNvSpPr>
          <p:nvPr>
            <p:ph type="sldNum" sz="quarter" idx="12"/>
          </p:nvPr>
        </p:nvSpPr>
        <p:spPr/>
        <p:txBody>
          <a:bodyPr/>
          <a:lstStyle>
            <a:lvl1pPr>
              <a:defRPr>
                <a:cs typeface="Arial" charset="0"/>
              </a:defRPr>
            </a:lvl1pPr>
          </a:lstStyle>
          <a:p>
            <a:pPr>
              <a:defRPr/>
            </a:pPr>
            <a:fld id="{2DDACA17-A084-4916-9EE8-4C07A5AC6D2B}" type="slidenum">
              <a:rPr lang="en-US"/>
              <a:pPr>
                <a:defRPr/>
              </a:pPr>
              <a:t>‹#›</a:t>
            </a:fld>
            <a:endParaRPr lang="en-US"/>
          </a:p>
        </p:txBody>
      </p:sp>
    </p:spTree>
    <p:extLst>
      <p:ext uri="{BB962C8B-B14F-4D97-AF65-F5344CB8AC3E}">
        <p14:creationId xmlns:p14="http://schemas.microsoft.com/office/powerpoint/2010/main" val="370459930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cs typeface="Arial" charset="0"/>
              </a:defRPr>
            </a:lvl1pPr>
          </a:lstStyle>
          <a:p>
            <a:pPr>
              <a:defRPr/>
            </a:pPr>
            <a:endParaRPr lang="en-US"/>
          </a:p>
        </p:txBody>
      </p:sp>
      <p:sp>
        <p:nvSpPr>
          <p:cNvPr id="4" name="Footer Placeholder 3"/>
          <p:cNvSpPr>
            <a:spLocks noGrp="1"/>
          </p:cNvSpPr>
          <p:nvPr>
            <p:ph type="ftr" sz="quarter" idx="11"/>
          </p:nvPr>
        </p:nvSpPr>
        <p:spPr/>
        <p:txBody>
          <a:bodyPr/>
          <a:lstStyle>
            <a:lvl1pPr>
              <a:defRPr>
                <a:cs typeface="Arial" charset="0"/>
              </a:defRPr>
            </a:lvl1pPr>
          </a:lstStyle>
          <a:p>
            <a:pPr>
              <a:defRPr/>
            </a:pPr>
            <a:endParaRPr lang="en-US"/>
          </a:p>
        </p:txBody>
      </p:sp>
      <p:sp>
        <p:nvSpPr>
          <p:cNvPr id="5" name="Slide Number Placeholder 4"/>
          <p:cNvSpPr>
            <a:spLocks noGrp="1"/>
          </p:cNvSpPr>
          <p:nvPr>
            <p:ph type="sldNum" sz="quarter" idx="12"/>
          </p:nvPr>
        </p:nvSpPr>
        <p:spPr/>
        <p:txBody>
          <a:bodyPr/>
          <a:lstStyle>
            <a:lvl1pPr>
              <a:defRPr>
                <a:cs typeface="Arial" charset="0"/>
              </a:defRPr>
            </a:lvl1pPr>
          </a:lstStyle>
          <a:p>
            <a:pPr>
              <a:defRPr/>
            </a:pPr>
            <a:fld id="{FA29CFE3-9099-4F9A-961F-561686AA9022}" type="slidenum">
              <a:rPr lang="en-US"/>
              <a:pPr>
                <a:defRPr/>
              </a:pPr>
              <a:t>‹#›</a:t>
            </a:fld>
            <a:endParaRPr lang="en-US"/>
          </a:p>
        </p:txBody>
      </p:sp>
    </p:spTree>
    <p:extLst>
      <p:ext uri="{BB962C8B-B14F-4D97-AF65-F5344CB8AC3E}">
        <p14:creationId xmlns:p14="http://schemas.microsoft.com/office/powerpoint/2010/main" val="22172362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780470947"/>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cs typeface="Arial" charset="0"/>
              </a:defRPr>
            </a:lvl1pPr>
          </a:lstStyle>
          <a:p>
            <a:pPr>
              <a:defRPr/>
            </a:pPr>
            <a:endParaRPr lang="en-US"/>
          </a:p>
        </p:txBody>
      </p:sp>
      <p:sp>
        <p:nvSpPr>
          <p:cNvPr id="3" name="Footer Placeholder 2"/>
          <p:cNvSpPr>
            <a:spLocks noGrp="1"/>
          </p:cNvSpPr>
          <p:nvPr>
            <p:ph type="ftr" sz="quarter" idx="11"/>
          </p:nvPr>
        </p:nvSpPr>
        <p:spPr/>
        <p:txBody>
          <a:bodyPr/>
          <a:lstStyle>
            <a:lvl1pPr>
              <a:defRPr>
                <a:cs typeface="Arial" charset="0"/>
              </a:defRPr>
            </a:lvl1pPr>
          </a:lstStyle>
          <a:p>
            <a:pPr>
              <a:defRPr/>
            </a:pPr>
            <a:endParaRPr lang="en-US"/>
          </a:p>
        </p:txBody>
      </p:sp>
      <p:sp>
        <p:nvSpPr>
          <p:cNvPr id="4" name="Slide Number Placeholder 3"/>
          <p:cNvSpPr>
            <a:spLocks noGrp="1"/>
          </p:cNvSpPr>
          <p:nvPr>
            <p:ph type="sldNum" sz="quarter" idx="12"/>
          </p:nvPr>
        </p:nvSpPr>
        <p:spPr/>
        <p:txBody>
          <a:bodyPr/>
          <a:lstStyle>
            <a:lvl1pPr>
              <a:defRPr>
                <a:cs typeface="Arial" charset="0"/>
              </a:defRPr>
            </a:lvl1pPr>
          </a:lstStyle>
          <a:p>
            <a:pPr>
              <a:defRPr/>
            </a:pPr>
            <a:fld id="{F8FC9A15-994A-4DBD-97A6-376DA58A994B}" type="slidenum">
              <a:rPr lang="en-US"/>
              <a:pPr>
                <a:defRPr/>
              </a:pPr>
              <a:t>‹#›</a:t>
            </a:fld>
            <a:endParaRPr lang="en-US"/>
          </a:p>
        </p:txBody>
      </p:sp>
    </p:spTree>
    <p:extLst>
      <p:ext uri="{BB962C8B-B14F-4D97-AF65-F5344CB8AC3E}">
        <p14:creationId xmlns:p14="http://schemas.microsoft.com/office/powerpoint/2010/main" val="8465810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119"/>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A504B816-A86A-486F-AA7F-9B76578815D6}" type="slidenum">
              <a:rPr lang="en-US"/>
              <a:pPr>
                <a:defRPr/>
              </a:pPr>
              <a:t>‹#›</a:t>
            </a:fld>
            <a:endParaRPr lang="en-US"/>
          </a:p>
        </p:txBody>
      </p:sp>
    </p:spTree>
    <p:extLst>
      <p:ext uri="{BB962C8B-B14F-4D97-AF65-F5344CB8AC3E}">
        <p14:creationId xmlns:p14="http://schemas.microsoft.com/office/powerpoint/2010/main" val="1515969527"/>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cs typeface="Arial" charset="0"/>
              </a:defRPr>
            </a:lvl1pPr>
          </a:lstStyle>
          <a:p>
            <a:pPr>
              <a:defRPr/>
            </a:pPr>
            <a:endParaRPr lang="en-US"/>
          </a:p>
        </p:txBody>
      </p:sp>
      <p:sp>
        <p:nvSpPr>
          <p:cNvPr id="6" name="Footer Placeholder 5"/>
          <p:cNvSpPr>
            <a:spLocks noGrp="1"/>
          </p:cNvSpPr>
          <p:nvPr>
            <p:ph type="ftr" sz="quarter" idx="11"/>
          </p:nvPr>
        </p:nvSpPr>
        <p:spPr/>
        <p:txBody>
          <a:bodyPr/>
          <a:lstStyle>
            <a:lvl1pPr>
              <a:defRPr>
                <a:cs typeface="Arial" charset="0"/>
              </a:defRPr>
            </a:lvl1pPr>
          </a:lstStyle>
          <a:p>
            <a:pPr>
              <a:defRPr/>
            </a:pPr>
            <a:endParaRPr lang="en-US"/>
          </a:p>
        </p:txBody>
      </p:sp>
      <p:sp>
        <p:nvSpPr>
          <p:cNvPr id="7" name="Slide Number Placeholder 6"/>
          <p:cNvSpPr>
            <a:spLocks noGrp="1"/>
          </p:cNvSpPr>
          <p:nvPr>
            <p:ph type="sldNum" sz="quarter" idx="12"/>
          </p:nvPr>
        </p:nvSpPr>
        <p:spPr/>
        <p:txBody>
          <a:bodyPr/>
          <a:lstStyle>
            <a:lvl1pPr>
              <a:defRPr>
                <a:cs typeface="Arial" charset="0"/>
              </a:defRPr>
            </a:lvl1pPr>
          </a:lstStyle>
          <a:p>
            <a:pPr>
              <a:defRPr/>
            </a:pPr>
            <a:fld id="{389D7DCD-B5FE-460A-82E2-26251049BB90}" type="slidenum">
              <a:rPr lang="en-US"/>
              <a:pPr>
                <a:defRPr/>
              </a:pPr>
              <a:t>‹#›</a:t>
            </a:fld>
            <a:endParaRPr lang="en-US"/>
          </a:p>
        </p:txBody>
      </p:sp>
    </p:spTree>
    <p:extLst>
      <p:ext uri="{BB962C8B-B14F-4D97-AF65-F5344CB8AC3E}">
        <p14:creationId xmlns:p14="http://schemas.microsoft.com/office/powerpoint/2010/main" val="683925788"/>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38339E2F-E0D9-45CC-B14F-F4F780CBC742}" type="slidenum">
              <a:rPr lang="en-US"/>
              <a:pPr>
                <a:defRPr/>
              </a:pPr>
              <a:t>‹#›</a:t>
            </a:fld>
            <a:endParaRPr lang="en-US"/>
          </a:p>
        </p:txBody>
      </p:sp>
    </p:spTree>
    <p:extLst>
      <p:ext uri="{BB962C8B-B14F-4D97-AF65-F5344CB8AC3E}">
        <p14:creationId xmlns:p14="http://schemas.microsoft.com/office/powerpoint/2010/main" val="3756646523"/>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707"/>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707"/>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cs typeface="Arial" charset="0"/>
              </a:defRPr>
            </a:lvl1pPr>
          </a:lstStyle>
          <a:p>
            <a:pPr>
              <a:defRPr/>
            </a:pPr>
            <a:endParaRPr lang="en-US"/>
          </a:p>
        </p:txBody>
      </p:sp>
      <p:sp>
        <p:nvSpPr>
          <p:cNvPr id="5" name="Footer Placeholder 4"/>
          <p:cNvSpPr>
            <a:spLocks noGrp="1"/>
          </p:cNvSpPr>
          <p:nvPr>
            <p:ph type="ftr" sz="quarter" idx="11"/>
          </p:nvPr>
        </p:nvSpPr>
        <p:spPr/>
        <p:txBody>
          <a:bodyPr/>
          <a:lstStyle>
            <a:lvl1pPr>
              <a:defRPr>
                <a:cs typeface="Arial" charset="0"/>
              </a:defRPr>
            </a:lvl1pPr>
          </a:lstStyle>
          <a:p>
            <a:pPr>
              <a:defRPr/>
            </a:pPr>
            <a:endParaRPr lang="en-US"/>
          </a:p>
        </p:txBody>
      </p:sp>
      <p:sp>
        <p:nvSpPr>
          <p:cNvPr id="6" name="Slide Number Placeholder 5"/>
          <p:cNvSpPr>
            <a:spLocks noGrp="1"/>
          </p:cNvSpPr>
          <p:nvPr>
            <p:ph type="sldNum" sz="quarter" idx="12"/>
          </p:nvPr>
        </p:nvSpPr>
        <p:spPr/>
        <p:txBody>
          <a:bodyPr/>
          <a:lstStyle>
            <a:lvl1pPr>
              <a:defRPr>
                <a:cs typeface="Arial" charset="0"/>
              </a:defRPr>
            </a:lvl1pPr>
          </a:lstStyle>
          <a:p>
            <a:pPr>
              <a:defRPr/>
            </a:pPr>
            <a:fld id="{6A136D9F-5D0B-4E21-B8D2-312EC12C522A}" type="slidenum">
              <a:rPr lang="en-US"/>
              <a:pPr>
                <a:defRPr/>
              </a:pPr>
              <a:t>‹#›</a:t>
            </a:fld>
            <a:endParaRPr lang="en-US"/>
          </a:p>
        </p:txBody>
      </p:sp>
    </p:spTree>
    <p:extLst>
      <p:ext uri="{BB962C8B-B14F-4D97-AF65-F5344CB8AC3E}">
        <p14:creationId xmlns:p14="http://schemas.microsoft.com/office/powerpoint/2010/main" val="1197512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838200"/>
            <a:ext cx="5435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838200"/>
            <a:ext cx="5435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729555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5116368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67922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1367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443329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DFB158-2605-42C6-BA0A-CF8FF36FF42D}"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25553704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76392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6352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52400"/>
            <a:ext cx="2921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8559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883628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609787"/>
            <a:ext cx="10363200" cy="1470025"/>
          </a:xfrm>
        </p:spPr>
        <p:txBody>
          <a:bodyPr>
            <a:normAutofit/>
          </a:bodyPr>
          <a:lstStyle>
            <a:lvl1pPr>
              <a:defRPr lang="en-US" sz="3600" b="1" kern="1200" dirty="0">
                <a:solidFill>
                  <a:srgbClr val="1E2D53"/>
                </a:solidFill>
                <a:latin typeface="cmss10"/>
                <a:ea typeface="cmss10"/>
                <a:cs typeface="Arial" charset="0"/>
              </a:defRPr>
            </a:lvl1pPr>
          </a:lstStyle>
          <a:p>
            <a:r>
              <a:rPr lang="en-US" dirty="0"/>
              <a:t>Click to edit Master title style</a:t>
            </a:r>
          </a:p>
        </p:txBody>
      </p:sp>
      <p:sp>
        <p:nvSpPr>
          <p:cNvPr id="3" name="Subtitle 2"/>
          <p:cNvSpPr>
            <a:spLocks noGrp="1"/>
          </p:cNvSpPr>
          <p:nvPr>
            <p:ph type="subTitle" idx="1"/>
          </p:nvPr>
        </p:nvSpPr>
        <p:spPr>
          <a:xfrm>
            <a:off x="1828800" y="2438400"/>
            <a:ext cx="8534400" cy="1752600"/>
          </a:xfrm>
        </p:spPr>
        <p:txBody>
          <a:bodyPr/>
          <a:lstStyle>
            <a:lvl1pPr marL="0" indent="0" algn="ctr">
              <a:buNone/>
              <a:defRPr b="1">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349368793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020762"/>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609600" y="1447800"/>
            <a:ext cx="10972800" cy="5181600"/>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5691577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254798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508126" y="1143259"/>
            <a:ext cx="11095567" cy="847725"/>
          </a:xfrm>
          <a:prstGeom prst="rect">
            <a:avLst/>
          </a:prstGeom>
          <a:noFill/>
          <a:ln w="9525">
            <a:noFill/>
            <a:miter lim="800000"/>
            <a:headEnd/>
            <a:tailEnd/>
          </a:ln>
        </p:spPr>
      </p:pic>
      <p:sp>
        <p:nvSpPr>
          <p:cNvPr id="271362" name="Rectangle 2"/>
          <p:cNvSpPr>
            <a:spLocks noGrp="1" noChangeArrowheads="1"/>
          </p:cNvSpPr>
          <p:nvPr>
            <p:ph type="subTitle" idx="1"/>
          </p:nvPr>
        </p:nvSpPr>
        <p:spPr>
          <a:xfrm>
            <a:off x="1828800" y="2514600"/>
            <a:ext cx="85344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508000" y="1219200"/>
            <a:ext cx="110744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3993131286"/>
      </p:ext>
    </p:extLst>
  </p:cSld>
  <p:clrMapOvr>
    <a:overrideClrMapping bg1="lt1" tx1="dk1" bg2="lt2" tx2="dk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416221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1531489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838200"/>
            <a:ext cx="5435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838200"/>
            <a:ext cx="5435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50026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7DFB158-2605-42C6-BA0A-CF8FF36FF42D}" type="datetimeFigureOut">
              <a:rPr lang="en-US" smtClean="0"/>
              <a:t>9/18/2017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1102041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0" y="1535113"/>
            <a:ext cx="5389033"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7413274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44840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8716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27460782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1370990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5529132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52400"/>
            <a:ext cx="2921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8559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291832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8126" y="1143259"/>
            <a:ext cx="11095567" cy="8477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71362" name="Rectangle 2"/>
          <p:cNvSpPr>
            <a:spLocks noGrp="1" noChangeArrowheads="1"/>
          </p:cNvSpPr>
          <p:nvPr>
            <p:ph type="subTitle" idx="1"/>
          </p:nvPr>
        </p:nvSpPr>
        <p:spPr>
          <a:xfrm>
            <a:off x="1828800" y="2514600"/>
            <a:ext cx="85344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508000" y="1219200"/>
            <a:ext cx="110744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2453869927"/>
      </p:ext>
    </p:extLst>
  </p:cSld>
  <p:clrMapOvr>
    <a:overrideClrMapping bg1="lt1" tx1="dk1" bg2="lt2" tx2="dk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29490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59"/>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9307859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7DFB158-2605-42C6-BA0A-CF8FF36FF42D}"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67339285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838200"/>
            <a:ext cx="5435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838200"/>
            <a:ext cx="5435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95764677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5361172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71987732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16430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8264372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51388616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640462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52400"/>
            <a:ext cx="2921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8559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8272957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508126" y="1143259"/>
            <a:ext cx="11095567" cy="847725"/>
          </a:xfrm>
          <a:prstGeom prst="rect">
            <a:avLst/>
          </a:prstGeom>
          <a:noFill/>
          <a:ln w="9525">
            <a:noFill/>
            <a:miter lim="800000"/>
            <a:headEnd/>
            <a:tailEnd/>
          </a:ln>
        </p:spPr>
      </p:pic>
      <p:sp>
        <p:nvSpPr>
          <p:cNvPr id="271362" name="Rectangle 2"/>
          <p:cNvSpPr>
            <a:spLocks noGrp="1" noChangeArrowheads="1"/>
          </p:cNvSpPr>
          <p:nvPr>
            <p:ph type="subTitle" idx="1"/>
          </p:nvPr>
        </p:nvSpPr>
        <p:spPr>
          <a:xfrm>
            <a:off x="1828800" y="2514600"/>
            <a:ext cx="85344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508000" y="1219200"/>
            <a:ext cx="110744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1557816512"/>
      </p:ext>
    </p:extLst>
  </p:cSld>
  <p:clrMapOvr>
    <a:overrideClrMapping bg1="lt1" tx1="dk1" bg2="lt2" tx2="dk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362104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40"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4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7DFB158-2605-42C6-BA0A-CF8FF36FF42D}" type="datetimeFigureOut">
              <a:rPr lang="en-US" smtClean="0"/>
              <a:t>9/18/2017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36986490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7167"/>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6774" indent="0">
              <a:buNone/>
              <a:defRPr sz="1800"/>
            </a:lvl2pPr>
            <a:lvl3pPr marL="913544" indent="0">
              <a:buNone/>
              <a:defRPr sz="1600"/>
            </a:lvl3pPr>
            <a:lvl4pPr marL="1370319" indent="0">
              <a:buNone/>
              <a:defRPr sz="1400"/>
            </a:lvl4pPr>
            <a:lvl5pPr marL="1827089" indent="0">
              <a:buNone/>
              <a:defRPr sz="1400"/>
            </a:lvl5pPr>
            <a:lvl6pPr marL="2283864" indent="0">
              <a:buNone/>
              <a:defRPr sz="1400"/>
            </a:lvl6pPr>
            <a:lvl7pPr marL="2740634" indent="0">
              <a:buNone/>
              <a:defRPr sz="1400"/>
            </a:lvl7pPr>
            <a:lvl8pPr marL="3197408" indent="0">
              <a:buNone/>
              <a:defRPr sz="1400"/>
            </a:lvl8pPr>
            <a:lvl9pPr marL="3654179" indent="0">
              <a:buNone/>
              <a:defRPr sz="1400"/>
            </a:lvl9pPr>
          </a:lstStyle>
          <a:p>
            <a:pPr lvl="0"/>
            <a:r>
              <a:rPr lang="en-US"/>
              <a:t>Click to edit Master text styles</a:t>
            </a:r>
          </a:p>
        </p:txBody>
      </p:sp>
    </p:spTree>
    <p:extLst>
      <p:ext uri="{BB962C8B-B14F-4D97-AF65-F5344CB8AC3E}">
        <p14:creationId xmlns:p14="http://schemas.microsoft.com/office/powerpoint/2010/main" val="135088454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8000" y="838200"/>
            <a:ext cx="5435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46800" y="838200"/>
            <a:ext cx="5435600" cy="57912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5029066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4" y="1535113"/>
            <a:ext cx="5386917"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4"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550" y="1535113"/>
            <a:ext cx="5389033" cy="639762"/>
          </a:xfrm>
        </p:spPr>
        <p:txBody>
          <a:bodyPr anchor="b"/>
          <a:lstStyle>
            <a:lvl1pPr marL="0" indent="0">
              <a:buNone/>
              <a:defRPr sz="2400" b="1"/>
            </a:lvl1pPr>
            <a:lvl2pPr marL="456774" indent="0">
              <a:buNone/>
              <a:defRPr sz="2000" b="1"/>
            </a:lvl2pPr>
            <a:lvl3pPr marL="913544" indent="0">
              <a:buNone/>
              <a:defRPr sz="1800" b="1"/>
            </a:lvl3pPr>
            <a:lvl4pPr marL="1370319" indent="0">
              <a:buNone/>
              <a:defRPr sz="1600" b="1"/>
            </a:lvl4pPr>
            <a:lvl5pPr marL="1827089" indent="0">
              <a:buNone/>
              <a:defRPr sz="1600" b="1"/>
            </a:lvl5pPr>
            <a:lvl6pPr marL="2283864" indent="0">
              <a:buNone/>
              <a:defRPr sz="1600" b="1"/>
            </a:lvl6pPr>
            <a:lvl7pPr marL="2740634" indent="0">
              <a:buNone/>
              <a:defRPr sz="1600" b="1"/>
            </a:lvl7pPr>
            <a:lvl8pPr marL="3197408" indent="0">
              <a:buNone/>
              <a:defRPr sz="1600" b="1"/>
            </a:lvl8pPr>
            <a:lvl9pPr marL="365417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55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854270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0637056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9009567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7"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7" y="1435103"/>
            <a:ext cx="4011084" cy="4691063"/>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4819127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6774" indent="0">
              <a:buNone/>
              <a:defRPr sz="2800"/>
            </a:lvl2pPr>
            <a:lvl3pPr marL="913544" indent="0">
              <a:buNone/>
              <a:defRPr sz="2400"/>
            </a:lvl3pPr>
            <a:lvl4pPr marL="1370319" indent="0">
              <a:buNone/>
              <a:defRPr sz="2000"/>
            </a:lvl4pPr>
            <a:lvl5pPr marL="1827089" indent="0">
              <a:buNone/>
              <a:defRPr sz="2000"/>
            </a:lvl5pPr>
            <a:lvl6pPr marL="2283864" indent="0">
              <a:buNone/>
              <a:defRPr sz="2000"/>
            </a:lvl6pPr>
            <a:lvl7pPr marL="2740634" indent="0">
              <a:buNone/>
              <a:defRPr sz="2000"/>
            </a:lvl7pPr>
            <a:lvl8pPr marL="3197408" indent="0">
              <a:buNone/>
              <a:defRPr sz="2000"/>
            </a:lvl8pPr>
            <a:lvl9pPr marL="3654179" indent="0">
              <a:buNone/>
              <a:defRPr sz="2000"/>
            </a:lvl9pPr>
          </a:lstStyle>
          <a:p>
            <a:pPr lvl="0"/>
            <a:r>
              <a:rPr lang="en-US" noProof="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6774" indent="0">
              <a:buNone/>
              <a:defRPr sz="1200"/>
            </a:lvl2pPr>
            <a:lvl3pPr marL="913544" indent="0">
              <a:buNone/>
              <a:defRPr sz="1000"/>
            </a:lvl3pPr>
            <a:lvl4pPr marL="1370319" indent="0">
              <a:buNone/>
              <a:defRPr sz="900"/>
            </a:lvl4pPr>
            <a:lvl5pPr marL="1827089" indent="0">
              <a:buNone/>
              <a:defRPr sz="900"/>
            </a:lvl5pPr>
            <a:lvl6pPr marL="2283864" indent="0">
              <a:buNone/>
              <a:defRPr sz="900"/>
            </a:lvl6pPr>
            <a:lvl7pPr marL="2740634" indent="0">
              <a:buNone/>
              <a:defRPr sz="900"/>
            </a:lvl7pPr>
            <a:lvl8pPr marL="3197408" indent="0">
              <a:buNone/>
              <a:defRPr sz="900"/>
            </a:lvl8pPr>
            <a:lvl9pPr marL="3654179" indent="0">
              <a:buNone/>
              <a:defRPr sz="900"/>
            </a:lvl9pPr>
          </a:lstStyle>
          <a:p>
            <a:pPr lvl="0"/>
            <a:r>
              <a:rPr lang="en-US"/>
              <a:t>Click to edit Master text styles</a:t>
            </a:r>
          </a:p>
        </p:txBody>
      </p:sp>
    </p:spTree>
    <p:extLst>
      <p:ext uri="{BB962C8B-B14F-4D97-AF65-F5344CB8AC3E}">
        <p14:creationId xmlns:p14="http://schemas.microsoft.com/office/powerpoint/2010/main" val="284005209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5138177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67800" y="152400"/>
            <a:ext cx="2921000" cy="64770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4800" y="152400"/>
            <a:ext cx="8559800" cy="6477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0879136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12192000" cy="685800"/>
          </a:xfrm>
        </p:spPr>
        <p:txBody>
          <a:bodyPr>
            <a:normAutofit/>
          </a:bodyPr>
          <a:lstStyle>
            <a:lvl1pPr algn="ctr" defTabSz="914400" rtl="0" eaLnBrk="1" fontAlgn="base" latinLnBrk="0" hangingPunct="1">
              <a:spcBef>
                <a:spcPct val="0"/>
              </a:spcBef>
              <a:spcAft>
                <a:spcPct val="0"/>
              </a:spcAft>
              <a:buNone/>
              <a:defRPr lang="en-US" sz="2600" b="1" kern="1200" dirty="0">
                <a:solidFill>
                  <a:srgbClr val="002060"/>
                </a:solidFill>
                <a:latin typeface="Arial"/>
                <a:ea typeface="+mn-ea"/>
                <a:cs typeface="Arial"/>
              </a:defRPr>
            </a:lvl1pPr>
          </a:lstStyle>
          <a:p>
            <a:r>
              <a:rPr lang="en-US" dirty="0"/>
              <a:t>Click to edit Master title style</a:t>
            </a:r>
          </a:p>
        </p:txBody>
      </p:sp>
      <p:sp>
        <p:nvSpPr>
          <p:cNvPr id="3" name="Content Placeholder 2"/>
          <p:cNvSpPr>
            <a:spLocks noGrp="1"/>
          </p:cNvSpPr>
          <p:nvPr>
            <p:ph idx="1"/>
          </p:nvPr>
        </p:nvSpPr>
        <p:spPr>
          <a:xfrm>
            <a:off x="609600" y="1447800"/>
            <a:ext cx="10972800" cy="5181600"/>
          </a:xfrm>
        </p:spPr>
        <p:txBody>
          <a:bodyPr/>
          <a:lstStyle>
            <a:lvl1pPr marL="666750" indent="-376238" algn="l" defTabSz="914400" rtl="0" eaLnBrk="0" fontAlgn="base" latinLnBrk="0" hangingPunct="0">
              <a:spcBef>
                <a:spcPct val="0"/>
              </a:spcBef>
              <a:spcAft>
                <a:spcPct val="0"/>
              </a:spcAft>
              <a:buClr>
                <a:schemeClr val="tx2"/>
              </a:buClr>
              <a:buSzPct val="80000"/>
              <a:buFont typeface="Wingdings" panose="05000000000000000000" pitchFamily="2" charset="2"/>
              <a:buChar char="§"/>
              <a:defRPr lang="en-US" sz="2200" kern="1200" dirty="0" smtClean="0">
                <a:solidFill>
                  <a:srgbClr val="000000"/>
                </a:solidFill>
                <a:latin typeface="Arial" panose="020B0604020202020204" pitchFamily="34" charset="0"/>
                <a:ea typeface="+mn-ea"/>
                <a:cs typeface="+mn-cs"/>
              </a:defRPr>
            </a:lvl1pPr>
            <a:lvl2pPr>
              <a:defRPr lang="en-US" sz="2000" kern="1200" dirty="0" smtClean="0">
                <a:solidFill>
                  <a:srgbClr val="000000"/>
                </a:solidFill>
                <a:latin typeface="Arial" panose="020B0604020202020204" pitchFamily="34" charset="0"/>
                <a:ea typeface="+mn-ea"/>
                <a:cs typeface="Arial" panose="020B0604020202020204" pitchFamily="34" charset="0"/>
              </a:defRPr>
            </a:lvl2pPr>
          </a:lstStyle>
          <a:p>
            <a:pPr lvl="0"/>
            <a:r>
              <a:rPr lang="en-US" dirty="0"/>
              <a:t>Click to edit Master text styles</a:t>
            </a:r>
          </a:p>
          <a:p>
            <a:pPr marL="1066800" lvl="1" indent="-376238" algn="l" defTabSz="914400" rtl="0" eaLnBrk="0" fontAlgn="base" latinLnBrk="0" hangingPunct="0">
              <a:spcBef>
                <a:spcPct val="0"/>
              </a:spcBef>
              <a:spcAft>
                <a:spcPct val="0"/>
              </a:spcAft>
              <a:buClr>
                <a:schemeClr val="tx2"/>
              </a:buClr>
              <a:buSzPct val="80000"/>
              <a:buFont typeface="Arial" pitchFamily="34" charset="0"/>
              <a:buChar char="–"/>
              <a:defRPr/>
            </a:pPr>
            <a:r>
              <a:rPr lang="en-US" dirty="0"/>
              <a:t>Second level</a:t>
            </a:r>
          </a:p>
          <a:p>
            <a:pPr marL="1466850" lvl="2" indent="-376238" algn="l" defTabSz="914400" rtl="0" eaLnBrk="0" fontAlgn="base" latinLnBrk="0" hangingPunct="0">
              <a:spcBef>
                <a:spcPct val="0"/>
              </a:spcBef>
              <a:spcAft>
                <a:spcPct val="0"/>
              </a:spcAft>
              <a:buClr>
                <a:schemeClr val="tx2"/>
              </a:buClr>
              <a:buSzPct val="80000"/>
              <a:buFont typeface="Arial" pitchFamily="34" charset="0"/>
              <a:buChar char="–"/>
              <a:defRPr/>
            </a:pPr>
            <a:endParaRPr lang="en-US" dirty="0"/>
          </a:p>
        </p:txBody>
      </p:sp>
    </p:spTree>
    <p:extLst>
      <p:ext uri="{BB962C8B-B14F-4D97-AF65-F5344CB8AC3E}">
        <p14:creationId xmlns:p14="http://schemas.microsoft.com/office/powerpoint/2010/main" val="18822387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7DFB158-2605-42C6-BA0A-CF8FF36FF42D}" type="datetimeFigureOut">
              <a:rPr lang="en-US" smtClean="0"/>
              <a:t>9/18/2017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68850289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12192000" cy="1020762"/>
          </a:xfrm>
        </p:spPr>
        <p:txBody>
          <a:bodyPr/>
          <a:lstStyle>
            <a:lvl1pPr>
              <a:defRPr b="1"/>
            </a:lvl1pPr>
          </a:lstStyle>
          <a:p>
            <a:r>
              <a:rPr lang="en-US" dirty="0"/>
              <a:t>Click to edit Master title style</a:t>
            </a:r>
          </a:p>
        </p:txBody>
      </p:sp>
      <p:sp>
        <p:nvSpPr>
          <p:cNvPr id="3" name="Content Placeholder 2"/>
          <p:cNvSpPr>
            <a:spLocks noGrp="1"/>
          </p:cNvSpPr>
          <p:nvPr>
            <p:ph idx="1"/>
          </p:nvPr>
        </p:nvSpPr>
        <p:spPr>
          <a:xfrm>
            <a:off x="609600" y="1447800"/>
            <a:ext cx="10972800" cy="5181600"/>
          </a:xfrm>
        </p:spPr>
        <p:txBody>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1608643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706143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pic>
        <p:nvPicPr>
          <p:cNvPr id="4" name="Picture 5"/>
          <p:cNvPicPr>
            <a:picLocks noChangeAspect="1" noChangeArrowheads="1"/>
          </p:cNvPicPr>
          <p:nvPr/>
        </p:nvPicPr>
        <p:blipFill>
          <a:blip r:embed="rId3"/>
          <a:srcRect/>
          <a:stretch>
            <a:fillRect/>
          </a:stretch>
        </p:blipFill>
        <p:spPr bwMode="auto">
          <a:xfrm>
            <a:off x="508198" y="1143361"/>
            <a:ext cx="11095567" cy="847725"/>
          </a:xfrm>
          <a:prstGeom prst="rect">
            <a:avLst/>
          </a:prstGeom>
          <a:noFill/>
          <a:ln w="9525">
            <a:noFill/>
            <a:miter lim="800000"/>
            <a:headEnd/>
            <a:tailEnd/>
          </a:ln>
        </p:spPr>
      </p:pic>
      <p:sp>
        <p:nvSpPr>
          <p:cNvPr id="271362" name="Rectangle 2"/>
          <p:cNvSpPr>
            <a:spLocks noGrp="1" noChangeArrowheads="1"/>
          </p:cNvSpPr>
          <p:nvPr>
            <p:ph type="subTitle" idx="1"/>
          </p:nvPr>
        </p:nvSpPr>
        <p:spPr>
          <a:xfrm>
            <a:off x="1828800" y="2514600"/>
            <a:ext cx="8534400" cy="3124200"/>
          </a:xfrm>
        </p:spPr>
        <p:txBody>
          <a:bodyPr/>
          <a:lstStyle>
            <a:lvl1pPr marL="0" indent="0" algn="ctr">
              <a:buFontTx/>
              <a:buNone/>
              <a:defRPr/>
            </a:lvl1pPr>
          </a:lstStyle>
          <a:p>
            <a:r>
              <a:rPr lang="en-US"/>
              <a:t>Click to edit Master subtitle style</a:t>
            </a:r>
          </a:p>
        </p:txBody>
      </p:sp>
      <p:sp>
        <p:nvSpPr>
          <p:cNvPr id="271364" name="Rectangle 4"/>
          <p:cNvSpPr>
            <a:spLocks noGrp="1" noChangeArrowheads="1"/>
          </p:cNvSpPr>
          <p:nvPr>
            <p:ph type="ctrTitle"/>
          </p:nvPr>
        </p:nvSpPr>
        <p:spPr>
          <a:xfrm>
            <a:off x="508000" y="1219200"/>
            <a:ext cx="11074400" cy="685800"/>
          </a:xfrm>
        </p:spPr>
        <p:txBody>
          <a:bodyPr/>
          <a:lstStyle>
            <a:lvl1pPr algn="ctr">
              <a:defRPr sz="2400"/>
            </a:lvl1pPr>
          </a:lstStyle>
          <a:p>
            <a:r>
              <a:rPr lang="en-US"/>
              <a:t>Click to edit Master title style</a:t>
            </a:r>
          </a:p>
        </p:txBody>
      </p:sp>
    </p:spTree>
    <p:extLst>
      <p:ext uri="{BB962C8B-B14F-4D97-AF65-F5344CB8AC3E}">
        <p14:creationId xmlns:p14="http://schemas.microsoft.com/office/powerpoint/2010/main" val="329777152"/>
      </p:ext>
    </p:extLst>
  </p:cSld>
  <p:clrMapOvr>
    <a:overrideClrMapping bg1="lt1" tx1="dk1" bg2="lt2" tx2="dk2" accent1="accent1" accent2="accent2" accent3="accent3" accent4="accent4" accent5="accent5" accent6="accent6" hlink="hlink" folHlink="folHlink"/>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0" y="2129984"/>
            <a:ext cx="1036416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9761" y="3885528"/>
            <a:ext cx="8534400" cy="1752664"/>
          </a:xfrm>
        </p:spPr>
        <p:txBody>
          <a:bodyPr/>
          <a:lstStyle>
            <a:lvl1pPr marL="0" indent="0" algn="ctr">
              <a:buNone/>
              <a:defRPr/>
            </a:lvl1pPr>
            <a:lvl2pPr marL="414511" indent="0" algn="ctr">
              <a:buNone/>
              <a:defRPr/>
            </a:lvl2pPr>
            <a:lvl3pPr marL="829022" indent="0" algn="ctr">
              <a:buNone/>
              <a:defRPr/>
            </a:lvl3pPr>
            <a:lvl4pPr marL="1243533" indent="0" algn="ctr">
              <a:buNone/>
              <a:defRPr/>
            </a:lvl4pPr>
            <a:lvl5pPr marL="1658044" indent="0" algn="ctr">
              <a:buNone/>
              <a:defRPr/>
            </a:lvl5pPr>
            <a:lvl6pPr marL="2072556" indent="0" algn="ctr">
              <a:buNone/>
              <a:defRPr/>
            </a:lvl6pPr>
            <a:lvl7pPr marL="2487067" indent="0" algn="ctr">
              <a:buNone/>
              <a:defRPr/>
            </a:lvl7pPr>
            <a:lvl8pPr marL="2901578" indent="0" algn="ctr">
              <a:buNone/>
              <a:defRPr/>
            </a:lvl8pPr>
            <a:lvl9pPr marL="331608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50861733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7066432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973"/>
            <a:ext cx="1036224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963840" y="2906225"/>
            <a:ext cx="10362240" cy="1500638"/>
          </a:xfrm>
        </p:spPr>
        <p:txBody>
          <a:bodyPr anchor="b"/>
          <a:lstStyle>
            <a:lvl1pPr marL="0" indent="0">
              <a:buNone/>
              <a:defRPr sz="1800"/>
            </a:lvl1pPr>
            <a:lvl2pPr marL="414511" indent="0">
              <a:buNone/>
              <a:defRPr sz="1600"/>
            </a:lvl2pPr>
            <a:lvl3pPr marL="829022" indent="0">
              <a:buNone/>
              <a:defRPr sz="1500"/>
            </a:lvl3pPr>
            <a:lvl4pPr marL="1243533" indent="0">
              <a:buNone/>
              <a:defRPr sz="1300"/>
            </a:lvl4pPr>
            <a:lvl5pPr marL="1658044" indent="0">
              <a:buNone/>
              <a:defRPr sz="1300"/>
            </a:lvl5pPr>
            <a:lvl6pPr marL="2072556" indent="0">
              <a:buNone/>
              <a:defRPr sz="1300"/>
            </a:lvl6pPr>
            <a:lvl7pPr marL="2487067" indent="0">
              <a:buNone/>
              <a:defRPr sz="1300"/>
            </a:lvl7pPr>
            <a:lvl8pPr marL="2901578" indent="0">
              <a:buNone/>
              <a:defRPr sz="1300"/>
            </a:lvl8pPr>
            <a:lvl9pPr marL="3316089" indent="0">
              <a:buNone/>
              <a:defRPr sz="1300"/>
            </a:lvl9pPr>
          </a:lstStyle>
          <a:p>
            <a:pPr lvl="0"/>
            <a:r>
              <a:rPr lang="en-US" smtClean="0"/>
              <a:t>Click to edit Master text styles</a:t>
            </a:r>
          </a:p>
        </p:txBody>
      </p:sp>
    </p:spTree>
    <p:extLst>
      <p:ext uri="{BB962C8B-B14F-4D97-AF65-F5344CB8AC3E}">
        <p14:creationId xmlns:p14="http://schemas.microsoft.com/office/powerpoint/2010/main" val="95441243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720" y="1906761"/>
            <a:ext cx="511104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0083" y="1906761"/>
            <a:ext cx="511296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424013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3" y="275180"/>
            <a:ext cx="109728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0560" y="1535206"/>
            <a:ext cx="538560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10560" y="2174631"/>
            <a:ext cx="53856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923" y="1535206"/>
            <a:ext cx="5389440" cy="639427"/>
          </a:xfrm>
        </p:spPr>
        <p:txBody>
          <a:bodyPr anchor="b"/>
          <a:lstStyle>
            <a:lvl1pPr marL="0" indent="0">
              <a:buNone/>
              <a:defRPr sz="2200" b="1"/>
            </a:lvl1pPr>
            <a:lvl2pPr marL="414511" indent="0">
              <a:buNone/>
              <a:defRPr sz="1800" b="1"/>
            </a:lvl2pPr>
            <a:lvl3pPr marL="829022" indent="0">
              <a:buNone/>
              <a:defRPr sz="1600" b="1"/>
            </a:lvl3pPr>
            <a:lvl4pPr marL="1243533" indent="0">
              <a:buNone/>
              <a:defRPr sz="1500" b="1"/>
            </a:lvl4pPr>
            <a:lvl5pPr marL="1658044" indent="0">
              <a:buNone/>
              <a:defRPr sz="1500" b="1"/>
            </a:lvl5pPr>
            <a:lvl6pPr marL="2072556" indent="0">
              <a:buNone/>
              <a:defRPr sz="1500" b="1"/>
            </a:lvl6pPr>
            <a:lvl7pPr marL="2487067" indent="0">
              <a:buNone/>
              <a:defRPr sz="1500" b="1"/>
            </a:lvl7pPr>
            <a:lvl8pPr marL="2901578" indent="0">
              <a:buNone/>
              <a:defRPr sz="1500" b="1"/>
            </a:lvl8pPr>
            <a:lvl9pPr marL="331608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923" y="2174631"/>
            <a:ext cx="538944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0516120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782403635"/>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19700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7DFB158-2605-42C6-BA0A-CF8FF36FF42D}" type="datetimeFigureOut">
              <a:rPr lang="en-US" smtClean="0"/>
              <a:t>9/18/2017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254816970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4767367" y="273633"/>
            <a:ext cx="6816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0560" y="1434402"/>
            <a:ext cx="4010880" cy="4692013"/>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en-US" smtClean="0"/>
              <a:t>Click to edit Master text styles</a:t>
            </a:r>
          </a:p>
        </p:txBody>
      </p:sp>
    </p:spTree>
    <p:extLst>
      <p:ext uri="{BB962C8B-B14F-4D97-AF65-F5344CB8AC3E}">
        <p14:creationId xmlns:p14="http://schemas.microsoft.com/office/powerpoint/2010/main" val="272675415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7" y="4800026"/>
            <a:ext cx="73152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2390407" y="612065"/>
            <a:ext cx="7315200" cy="4115952"/>
          </a:xfrm>
        </p:spPr>
        <p:txBody>
          <a:bodyPr/>
          <a:lstStyle>
            <a:lvl1pPr marL="0" indent="0">
              <a:buNone/>
              <a:defRPr sz="2900"/>
            </a:lvl1pPr>
            <a:lvl2pPr marL="414511" indent="0">
              <a:buNone/>
              <a:defRPr sz="2500"/>
            </a:lvl2pPr>
            <a:lvl3pPr marL="829022" indent="0">
              <a:buNone/>
              <a:defRPr sz="2200"/>
            </a:lvl3pPr>
            <a:lvl4pPr marL="1243533" indent="0">
              <a:buNone/>
              <a:defRPr sz="1800"/>
            </a:lvl4pPr>
            <a:lvl5pPr marL="1658044" indent="0">
              <a:buNone/>
              <a:defRPr sz="1800"/>
            </a:lvl5pPr>
            <a:lvl6pPr marL="2072556" indent="0">
              <a:buNone/>
              <a:defRPr sz="1800"/>
            </a:lvl6pPr>
            <a:lvl7pPr marL="2487067" indent="0">
              <a:buNone/>
              <a:defRPr sz="1800"/>
            </a:lvl7pPr>
            <a:lvl8pPr marL="2901578" indent="0">
              <a:buNone/>
              <a:defRPr sz="1800"/>
            </a:lvl8pPr>
            <a:lvl9pPr marL="3316089" indent="0">
              <a:buNone/>
              <a:defRPr sz="1800"/>
            </a:lvl9pPr>
          </a:lstStyle>
          <a:p>
            <a:endParaRPr lang="en-US"/>
          </a:p>
        </p:txBody>
      </p:sp>
      <p:sp>
        <p:nvSpPr>
          <p:cNvPr id="4" name="Text Placeholder 3"/>
          <p:cNvSpPr>
            <a:spLocks noGrp="1"/>
          </p:cNvSpPr>
          <p:nvPr>
            <p:ph type="body" sz="half" idx="2"/>
          </p:nvPr>
        </p:nvSpPr>
        <p:spPr>
          <a:xfrm>
            <a:off x="2390407" y="5367444"/>
            <a:ext cx="7315200" cy="805044"/>
          </a:xfrm>
        </p:spPr>
        <p:txBody>
          <a:bodyPr/>
          <a:lstStyle>
            <a:lvl1pPr marL="0" indent="0">
              <a:buNone/>
              <a:defRPr sz="1300"/>
            </a:lvl1pPr>
            <a:lvl2pPr marL="414511" indent="0">
              <a:buNone/>
              <a:defRPr sz="1100"/>
            </a:lvl2pPr>
            <a:lvl3pPr marL="829022" indent="0">
              <a:buNone/>
              <a:defRPr sz="900"/>
            </a:lvl3pPr>
            <a:lvl4pPr marL="1243533" indent="0">
              <a:buNone/>
              <a:defRPr sz="800"/>
            </a:lvl4pPr>
            <a:lvl5pPr marL="1658044" indent="0">
              <a:buNone/>
              <a:defRPr sz="800"/>
            </a:lvl5pPr>
            <a:lvl6pPr marL="2072556" indent="0">
              <a:buNone/>
              <a:defRPr sz="800"/>
            </a:lvl6pPr>
            <a:lvl7pPr marL="2487067" indent="0">
              <a:buNone/>
              <a:defRPr sz="800"/>
            </a:lvl7pPr>
            <a:lvl8pPr marL="2901578" indent="0">
              <a:buNone/>
              <a:defRPr sz="800"/>
            </a:lvl8pPr>
            <a:lvl9pPr marL="3316089" indent="0">
              <a:buNone/>
              <a:defRPr sz="800"/>
            </a:lvl9pPr>
          </a:lstStyle>
          <a:p>
            <a:pPr lvl="0"/>
            <a:r>
              <a:rPr lang="en-US" smtClean="0"/>
              <a:t>Click to edit Master text styles</a:t>
            </a:r>
          </a:p>
        </p:txBody>
      </p:sp>
    </p:spTree>
    <p:extLst>
      <p:ext uri="{BB962C8B-B14F-4D97-AF65-F5344CB8AC3E}">
        <p14:creationId xmlns:p14="http://schemas.microsoft.com/office/powerpoint/2010/main" val="415723317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7643340"/>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3" y="568860"/>
            <a:ext cx="26016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720" y="568860"/>
            <a:ext cx="76224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79195128"/>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0" y="2129984"/>
            <a:ext cx="1036416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9761" y="3885528"/>
            <a:ext cx="8534400" cy="1752664"/>
          </a:xfrm>
        </p:spPr>
        <p:txBody>
          <a:bodyPr/>
          <a:lstStyle>
            <a:lvl1pPr marL="0" indent="0" algn="ctr">
              <a:buNone/>
              <a:defRPr/>
            </a:lvl1pPr>
            <a:lvl2pPr marL="414597" indent="0" algn="ctr">
              <a:buNone/>
              <a:defRPr/>
            </a:lvl2pPr>
            <a:lvl3pPr marL="829194" indent="0" algn="ctr">
              <a:buNone/>
              <a:defRPr/>
            </a:lvl3pPr>
            <a:lvl4pPr marL="1243791" indent="0" algn="ctr">
              <a:buNone/>
              <a:defRPr/>
            </a:lvl4pPr>
            <a:lvl5pPr marL="1658388" indent="0" algn="ctr">
              <a:buNone/>
              <a:defRPr/>
            </a:lvl5pPr>
            <a:lvl6pPr marL="2072986" indent="0" algn="ctr">
              <a:buNone/>
              <a:defRPr/>
            </a:lvl6pPr>
            <a:lvl7pPr marL="2487583" indent="0" algn="ctr">
              <a:buNone/>
              <a:defRPr/>
            </a:lvl7pPr>
            <a:lvl8pPr marL="2902180" indent="0" algn="ctr">
              <a:buNone/>
              <a:defRPr/>
            </a:lvl8pPr>
            <a:lvl9pPr marL="3316777"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277737953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8239803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971"/>
            <a:ext cx="1036224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963840" y="2906225"/>
            <a:ext cx="10362240" cy="1500638"/>
          </a:xfrm>
        </p:spPr>
        <p:txBody>
          <a:bodyPr anchor="b"/>
          <a:lstStyle>
            <a:lvl1pPr marL="0" indent="0">
              <a:buNone/>
              <a:defRPr sz="1800"/>
            </a:lvl1pPr>
            <a:lvl2pPr marL="414597" indent="0">
              <a:buNone/>
              <a:defRPr sz="1600"/>
            </a:lvl2pPr>
            <a:lvl3pPr marL="829194" indent="0">
              <a:buNone/>
              <a:defRPr sz="1500"/>
            </a:lvl3pPr>
            <a:lvl4pPr marL="1243791" indent="0">
              <a:buNone/>
              <a:defRPr sz="1300"/>
            </a:lvl4pPr>
            <a:lvl5pPr marL="1658388" indent="0">
              <a:buNone/>
              <a:defRPr sz="1300"/>
            </a:lvl5pPr>
            <a:lvl6pPr marL="2072986" indent="0">
              <a:buNone/>
              <a:defRPr sz="1300"/>
            </a:lvl6pPr>
            <a:lvl7pPr marL="2487583" indent="0">
              <a:buNone/>
              <a:defRPr sz="1300"/>
            </a:lvl7pPr>
            <a:lvl8pPr marL="2902180" indent="0">
              <a:buNone/>
              <a:defRPr sz="1300"/>
            </a:lvl8pPr>
            <a:lvl9pPr marL="3316777" indent="0">
              <a:buNone/>
              <a:defRPr sz="1300"/>
            </a:lvl9pPr>
          </a:lstStyle>
          <a:p>
            <a:pPr lvl="0"/>
            <a:r>
              <a:rPr lang="en-US" smtClean="0"/>
              <a:t>Click to edit Master text styles</a:t>
            </a:r>
          </a:p>
        </p:txBody>
      </p:sp>
    </p:spTree>
    <p:extLst>
      <p:ext uri="{BB962C8B-B14F-4D97-AF65-F5344CB8AC3E}">
        <p14:creationId xmlns:p14="http://schemas.microsoft.com/office/powerpoint/2010/main" val="405207742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720" y="1906761"/>
            <a:ext cx="511104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0083" y="1906761"/>
            <a:ext cx="511296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7934271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3" y="275178"/>
            <a:ext cx="109728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0560" y="1535206"/>
            <a:ext cx="538560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10560" y="2174631"/>
            <a:ext cx="53856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923" y="1535206"/>
            <a:ext cx="5389440" cy="639427"/>
          </a:xfrm>
        </p:spPr>
        <p:txBody>
          <a:bodyPr anchor="b"/>
          <a:lstStyle>
            <a:lvl1pPr marL="0" indent="0">
              <a:buNone/>
              <a:defRPr sz="2200" b="1"/>
            </a:lvl1pPr>
            <a:lvl2pPr marL="414597" indent="0">
              <a:buNone/>
              <a:defRPr sz="1800" b="1"/>
            </a:lvl2pPr>
            <a:lvl3pPr marL="829194" indent="0">
              <a:buNone/>
              <a:defRPr sz="1600" b="1"/>
            </a:lvl3pPr>
            <a:lvl4pPr marL="1243791" indent="0">
              <a:buNone/>
              <a:defRPr sz="1500" b="1"/>
            </a:lvl4pPr>
            <a:lvl5pPr marL="1658388" indent="0">
              <a:buNone/>
              <a:defRPr sz="1500" b="1"/>
            </a:lvl5pPr>
            <a:lvl6pPr marL="2072986" indent="0">
              <a:buNone/>
              <a:defRPr sz="1500" b="1"/>
            </a:lvl6pPr>
            <a:lvl7pPr marL="2487583" indent="0">
              <a:buNone/>
              <a:defRPr sz="1500" b="1"/>
            </a:lvl7pPr>
            <a:lvl8pPr marL="2902180" indent="0">
              <a:buNone/>
              <a:defRPr sz="1500" b="1"/>
            </a:lvl8pPr>
            <a:lvl9pPr marL="3316777"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923" y="2174631"/>
            <a:ext cx="538944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1737532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086168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235"/>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FB158-2605-42C6-BA0A-CF8FF36FF42D}"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350119078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912282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4767365" y="273632"/>
            <a:ext cx="6816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0560" y="1434402"/>
            <a:ext cx="4010880" cy="4692013"/>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en-US" smtClean="0"/>
              <a:t>Click to edit Master text styles</a:t>
            </a:r>
          </a:p>
        </p:txBody>
      </p:sp>
    </p:spTree>
    <p:extLst>
      <p:ext uri="{BB962C8B-B14F-4D97-AF65-F5344CB8AC3E}">
        <p14:creationId xmlns:p14="http://schemas.microsoft.com/office/powerpoint/2010/main" val="337062838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5" y="4800026"/>
            <a:ext cx="73152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2390405" y="612065"/>
            <a:ext cx="7315200" cy="4115952"/>
          </a:xfrm>
        </p:spPr>
        <p:txBody>
          <a:bodyPr/>
          <a:lstStyle>
            <a:lvl1pPr marL="0" indent="0">
              <a:buNone/>
              <a:defRPr sz="2900"/>
            </a:lvl1pPr>
            <a:lvl2pPr marL="414597" indent="0">
              <a:buNone/>
              <a:defRPr sz="2500"/>
            </a:lvl2pPr>
            <a:lvl3pPr marL="829194" indent="0">
              <a:buNone/>
              <a:defRPr sz="2200"/>
            </a:lvl3pPr>
            <a:lvl4pPr marL="1243791" indent="0">
              <a:buNone/>
              <a:defRPr sz="1800"/>
            </a:lvl4pPr>
            <a:lvl5pPr marL="1658388" indent="0">
              <a:buNone/>
              <a:defRPr sz="1800"/>
            </a:lvl5pPr>
            <a:lvl6pPr marL="2072986" indent="0">
              <a:buNone/>
              <a:defRPr sz="1800"/>
            </a:lvl6pPr>
            <a:lvl7pPr marL="2487583" indent="0">
              <a:buNone/>
              <a:defRPr sz="1800"/>
            </a:lvl7pPr>
            <a:lvl8pPr marL="2902180" indent="0">
              <a:buNone/>
              <a:defRPr sz="1800"/>
            </a:lvl8pPr>
            <a:lvl9pPr marL="3316777" indent="0">
              <a:buNone/>
              <a:defRPr sz="1800"/>
            </a:lvl9pPr>
          </a:lstStyle>
          <a:p>
            <a:endParaRPr lang="en-US"/>
          </a:p>
        </p:txBody>
      </p:sp>
      <p:sp>
        <p:nvSpPr>
          <p:cNvPr id="4" name="Text Placeholder 3"/>
          <p:cNvSpPr>
            <a:spLocks noGrp="1"/>
          </p:cNvSpPr>
          <p:nvPr>
            <p:ph type="body" sz="half" idx="2"/>
          </p:nvPr>
        </p:nvSpPr>
        <p:spPr>
          <a:xfrm>
            <a:off x="2390405" y="5367444"/>
            <a:ext cx="7315200" cy="805044"/>
          </a:xfrm>
        </p:spPr>
        <p:txBody>
          <a:bodyPr/>
          <a:lstStyle>
            <a:lvl1pPr marL="0" indent="0">
              <a:buNone/>
              <a:defRPr sz="1300"/>
            </a:lvl1pPr>
            <a:lvl2pPr marL="414597" indent="0">
              <a:buNone/>
              <a:defRPr sz="1100"/>
            </a:lvl2pPr>
            <a:lvl3pPr marL="829194" indent="0">
              <a:buNone/>
              <a:defRPr sz="900"/>
            </a:lvl3pPr>
            <a:lvl4pPr marL="1243791" indent="0">
              <a:buNone/>
              <a:defRPr sz="800"/>
            </a:lvl4pPr>
            <a:lvl5pPr marL="1658388" indent="0">
              <a:buNone/>
              <a:defRPr sz="800"/>
            </a:lvl5pPr>
            <a:lvl6pPr marL="2072986" indent="0">
              <a:buNone/>
              <a:defRPr sz="800"/>
            </a:lvl6pPr>
            <a:lvl7pPr marL="2487583" indent="0">
              <a:buNone/>
              <a:defRPr sz="800"/>
            </a:lvl7pPr>
            <a:lvl8pPr marL="2902180" indent="0">
              <a:buNone/>
              <a:defRPr sz="800"/>
            </a:lvl8pPr>
            <a:lvl9pPr marL="3316777" indent="0">
              <a:buNone/>
              <a:defRPr sz="800"/>
            </a:lvl9pPr>
          </a:lstStyle>
          <a:p>
            <a:pPr lvl="0"/>
            <a:r>
              <a:rPr lang="en-US" smtClean="0"/>
              <a:t>Click to edit Master text styles</a:t>
            </a:r>
          </a:p>
        </p:txBody>
      </p:sp>
    </p:spTree>
    <p:extLst>
      <p:ext uri="{BB962C8B-B14F-4D97-AF65-F5344CB8AC3E}">
        <p14:creationId xmlns:p14="http://schemas.microsoft.com/office/powerpoint/2010/main" val="402099505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1763704"/>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3" y="568860"/>
            <a:ext cx="26016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720" y="568860"/>
            <a:ext cx="76224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81866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3920" y="2129984"/>
            <a:ext cx="10364160" cy="1470394"/>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9761" y="3885528"/>
            <a:ext cx="8534400" cy="1752664"/>
          </a:xfrm>
        </p:spPr>
        <p:txBody>
          <a:bodyPr/>
          <a:lstStyle>
            <a:lvl1pPr marL="0" indent="0" algn="ctr">
              <a:buNone/>
              <a:defRPr/>
            </a:lvl1pPr>
            <a:lvl2pPr marL="414726" indent="0" algn="ctr">
              <a:buNone/>
              <a:defRPr/>
            </a:lvl2pPr>
            <a:lvl3pPr marL="829452" indent="0" algn="ctr">
              <a:buNone/>
              <a:defRPr/>
            </a:lvl3pPr>
            <a:lvl4pPr marL="1244178" indent="0" algn="ctr">
              <a:buNone/>
              <a:defRPr/>
            </a:lvl4pPr>
            <a:lvl5pPr marL="1658904" indent="0" algn="ctr">
              <a:buNone/>
              <a:defRPr/>
            </a:lvl5pPr>
            <a:lvl6pPr marL="2073631" indent="0" algn="ctr">
              <a:buNone/>
              <a:defRPr/>
            </a:lvl6pPr>
            <a:lvl7pPr marL="2488357" indent="0" algn="ctr">
              <a:buNone/>
              <a:defRPr/>
            </a:lvl7pPr>
            <a:lvl8pPr marL="2903083" indent="0" algn="ctr">
              <a:buNone/>
              <a:defRPr/>
            </a:lvl8pPr>
            <a:lvl9pPr marL="3317809"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402847817"/>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937603359"/>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840" y="4406968"/>
            <a:ext cx="10362240" cy="1362383"/>
          </a:xfrm>
        </p:spPr>
        <p:txBody>
          <a:bodyPr anchor="t"/>
          <a:lstStyle>
            <a:lvl1pPr algn="l">
              <a:defRPr sz="3600" b="1" cap="all"/>
            </a:lvl1pPr>
          </a:lstStyle>
          <a:p>
            <a:r>
              <a:rPr lang="en-US" smtClean="0"/>
              <a:t>Click to edit Master title style</a:t>
            </a:r>
            <a:endParaRPr lang="en-US"/>
          </a:p>
        </p:txBody>
      </p:sp>
      <p:sp>
        <p:nvSpPr>
          <p:cNvPr id="3" name="Text Placeholder 2"/>
          <p:cNvSpPr>
            <a:spLocks noGrp="1"/>
          </p:cNvSpPr>
          <p:nvPr>
            <p:ph type="body" idx="1"/>
          </p:nvPr>
        </p:nvSpPr>
        <p:spPr>
          <a:xfrm>
            <a:off x="963840" y="2906225"/>
            <a:ext cx="10362240" cy="1500638"/>
          </a:xfrm>
        </p:spPr>
        <p:txBody>
          <a:bodyPr anchor="b"/>
          <a:lstStyle>
            <a:lvl1pPr marL="0" indent="0">
              <a:buNone/>
              <a:defRPr sz="1800"/>
            </a:lvl1pPr>
            <a:lvl2pPr marL="414726" indent="0">
              <a:buNone/>
              <a:defRPr sz="1600"/>
            </a:lvl2pPr>
            <a:lvl3pPr marL="829452" indent="0">
              <a:buNone/>
              <a:defRPr sz="1500"/>
            </a:lvl3pPr>
            <a:lvl4pPr marL="1244178" indent="0">
              <a:buNone/>
              <a:defRPr sz="1300"/>
            </a:lvl4pPr>
            <a:lvl5pPr marL="1658904" indent="0">
              <a:buNone/>
              <a:defRPr sz="1300"/>
            </a:lvl5pPr>
            <a:lvl6pPr marL="2073631" indent="0">
              <a:buNone/>
              <a:defRPr sz="1300"/>
            </a:lvl6pPr>
            <a:lvl7pPr marL="2488357" indent="0">
              <a:buNone/>
              <a:defRPr sz="1300"/>
            </a:lvl7pPr>
            <a:lvl8pPr marL="2903083" indent="0">
              <a:buNone/>
              <a:defRPr sz="1300"/>
            </a:lvl8pPr>
            <a:lvl9pPr marL="3317809" indent="0">
              <a:buNone/>
              <a:defRPr sz="1300"/>
            </a:lvl9pPr>
          </a:lstStyle>
          <a:p>
            <a:pPr lvl="0"/>
            <a:r>
              <a:rPr lang="en-US" smtClean="0"/>
              <a:t>Click to edit Master text styles</a:t>
            </a:r>
          </a:p>
        </p:txBody>
      </p:sp>
    </p:spTree>
    <p:extLst>
      <p:ext uri="{BB962C8B-B14F-4D97-AF65-F5344CB8AC3E}">
        <p14:creationId xmlns:p14="http://schemas.microsoft.com/office/powerpoint/2010/main" val="348752423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94720" y="1906761"/>
            <a:ext cx="511104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0081" y="1906761"/>
            <a:ext cx="5112960" cy="4319014"/>
          </a:xfrm>
        </p:spPr>
        <p:txBody>
          <a:bodyPr/>
          <a:lstStyle>
            <a:lvl1pPr>
              <a:defRPr sz="2500"/>
            </a:lvl1pPr>
            <a:lvl2pPr>
              <a:defRPr sz="22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663899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10561" y="275175"/>
            <a:ext cx="10972800" cy="1142039"/>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10560" y="1535206"/>
            <a:ext cx="538560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4" name="Content Placeholder 3"/>
          <p:cNvSpPr>
            <a:spLocks noGrp="1"/>
          </p:cNvSpPr>
          <p:nvPr>
            <p:ph sz="half" idx="2"/>
          </p:nvPr>
        </p:nvSpPr>
        <p:spPr>
          <a:xfrm>
            <a:off x="610560" y="2174631"/>
            <a:ext cx="538560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921" y="1535206"/>
            <a:ext cx="5389440" cy="639427"/>
          </a:xfrm>
        </p:spPr>
        <p:txBody>
          <a:bodyPr anchor="b"/>
          <a:lstStyle>
            <a:lvl1pPr marL="0" indent="0">
              <a:buNone/>
              <a:defRPr sz="2200" b="1"/>
            </a:lvl1pPr>
            <a:lvl2pPr marL="414726" indent="0">
              <a:buNone/>
              <a:defRPr sz="1800" b="1"/>
            </a:lvl2pPr>
            <a:lvl3pPr marL="829452" indent="0">
              <a:buNone/>
              <a:defRPr sz="1600" b="1"/>
            </a:lvl3pPr>
            <a:lvl4pPr marL="1244178" indent="0">
              <a:buNone/>
              <a:defRPr sz="1500" b="1"/>
            </a:lvl4pPr>
            <a:lvl5pPr marL="1658904" indent="0">
              <a:buNone/>
              <a:defRPr sz="1500" b="1"/>
            </a:lvl5pPr>
            <a:lvl6pPr marL="2073631" indent="0">
              <a:buNone/>
              <a:defRPr sz="1500" b="1"/>
            </a:lvl6pPr>
            <a:lvl7pPr marL="2488357" indent="0">
              <a:buNone/>
              <a:defRPr sz="1500" b="1"/>
            </a:lvl7pPr>
            <a:lvl8pPr marL="2903083" indent="0">
              <a:buNone/>
              <a:defRPr sz="1500" b="1"/>
            </a:lvl8pPr>
            <a:lvl9pPr marL="3317809" indent="0">
              <a:buNone/>
              <a:defRPr sz="1500" b="1"/>
            </a:lvl9pPr>
          </a:lstStyle>
          <a:p>
            <a:pPr lvl="0"/>
            <a:r>
              <a:rPr lang="en-US" smtClean="0"/>
              <a:t>Click to edit Master text styles</a:t>
            </a:r>
          </a:p>
        </p:txBody>
      </p:sp>
      <p:sp>
        <p:nvSpPr>
          <p:cNvPr id="6" name="Content Placeholder 5"/>
          <p:cNvSpPr>
            <a:spLocks noGrp="1"/>
          </p:cNvSpPr>
          <p:nvPr>
            <p:ph sz="quarter" idx="4"/>
          </p:nvPr>
        </p:nvSpPr>
        <p:spPr>
          <a:xfrm>
            <a:off x="6193921" y="2174631"/>
            <a:ext cx="5389440" cy="3951775"/>
          </a:xfrm>
        </p:spPr>
        <p:txBody>
          <a:bodyPr/>
          <a:lstStyle>
            <a:lvl1pPr>
              <a:defRPr sz="2200"/>
            </a:lvl1pPr>
            <a:lvl2pPr>
              <a:defRPr sz="1800"/>
            </a:lvl2pPr>
            <a:lvl3pPr>
              <a:defRPr sz="16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029278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DFB158-2605-42C6-BA0A-CF8FF36FF42D}" type="datetimeFigureOut">
              <a:rPr lang="en-US" smtClean="0"/>
              <a:t>9/18/2017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95388D2-1003-4C73-89EB-457C23DEC165}" type="slidenum">
              <a:rPr lang="en-US" smtClean="0"/>
              <a:t>‹#›</a:t>
            </a:fld>
            <a:endParaRPr lang="en-US"/>
          </a:p>
        </p:txBody>
      </p:sp>
    </p:spTree>
    <p:extLst>
      <p:ext uri="{BB962C8B-B14F-4D97-AF65-F5344CB8AC3E}">
        <p14:creationId xmlns:p14="http://schemas.microsoft.com/office/powerpoint/2010/main" val="295041026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40124248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6230055"/>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10560" y="273629"/>
            <a:ext cx="4010880" cy="1160762"/>
          </a:xfrm>
        </p:spPr>
        <p:txBody>
          <a:bodyPr anchor="b"/>
          <a:lstStyle>
            <a:lvl1pPr algn="l">
              <a:defRPr sz="1800" b="1"/>
            </a:lvl1pPr>
          </a:lstStyle>
          <a:p>
            <a:r>
              <a:rPr lang="en-US" smtClean="0"/>
              <a:t>Click to edit Master title style</a:t>
            </a:r>
            <a:endParaRPr lang="en-US"/>
          </a:p>
        </p:txBody>
      </p:sp>
      <p:sp>
        <p:nvSpPr>
          <p:cNvPr id="3" name="Content Placeholder 2"/>
          <p:cNvSpPr>
            <a:spLocks noGrp="1"/>
          </p:cNvSpPr>
          <p:nvPr>
            <p:ph idx="1"/>
          </p:nvPr>
        </p:nvSpPr>
        <p:spPr>
          <a:xfrm>
            <a:off x="4767361" y="273629"/>
            <a:ext cx="6816000" cy="5852774"/>
          </a:xfrm>
        </p:spPr>
        <p:txBody>
          <a:bodyPr/>
          <a:lstStyle>
            <a:lvl1pPr>
              <a:defRPr sz="2900"/>
            </a:lvl1pPr>
            <a:lvl2pPr>
              <a:defRPr sz="2500"/>
            </a:lvl2pPr>
            <a:lvl3pPr>
              <a:defRPr sz="22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10560" y="1434392"/>
            <a:ext cx="4010880" cy="4692013"/>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747888309"/>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90401" y="4800025"/>
            <a:ext cx="7315200" cy="567420"/>
          </a:xfrm>
        </p:spPr>
        <p:txBody>
          <a:bodyPr anchor="b"/>
          <a:lstStyle>
            <a:lvl1pPr algn="l">
              <a:defRPr sz="1800" b="1"/>
            </a:lvl1pPr>
          </a:lstStyle>
          <a:p>
            <a:r>
              <a:rPr lang="en-US" smtClean="0"/>
              <a:t>Click to edit Master title style</a:t>
            </a:r>
            <a:endParaRPr lang="en-US"/>
          </a:p>
        </p:txBody>
      </p:sp>
      <p:sp>
        <p:nvSpPr>
          <p:cNvPr id="3" name="Picture Placeholder 2"/>
          <p:cNvSpPr>
            <a:spLocks noGrp="1"/>
          </p:cNvSpPr>
          <p:nvPr>
            <p:ph type="pic" idx="1"/>
          </p:nvPr>
        </p:nvSpPr>
        <p:spPr>
          <a:xfrm>
            <a:off x="2390401" y="612065"/>
            <a:ext cx="7315200" cy="4115952"/>
          </a:xfrm>
        </p:spPr>
        <p:txBody>
          <a:bodyPr/>
          <a:lstStyle>
            <a:lvl1pPr marL="0" indent="0">
              <a:buNone/>
              <a:defRPr sz="2900"/>
            </a:lvl1pPr>
            <a:lvl2pPr marL="414726" indent="0">
              <a:buNone/>
              <a:defRPr sz="2500"/>
            </a:lvl2pPr>
            <a:lvl3pPr marL="829452" indent="0">
              <a:buNone/>
              <a:defRPr sz="2200"/>
            </a:lvl3pPr>
            <a:lvl4pPr marL="1244178" indent="0">
              <a:buNone/>
              <a:defRPr sz="1800"/>
            </a:lvl4pPr>
            <a:lvl5pPr marL="1658904" indent="0">
              <a:buNone/>
              <a:defRPr sz="1800"/>
            </a:lvl5pPr>
            <a:lvl6pPr marL="2073631" indent="0">
              <a:buNone/>
              <a:defRPr sz="1800"/>
            </a:lvl6pPr>
            <a:lvl7pPr marL="2488357" indent="0">
              <a:buNone/>
              <a:defRPr sz="1800"/>
            </a:lvl7pPr>
            <a:lvl8pPr marL="2903083" indent="0">
              <a:buNone/>
              <a:defRPr sz="1800"/>
            </a:lvl8pPr>
            <a:lvl9pPr marL="3317809" indent="0">
              <a:buNone/>
              <a:defRPr sz="1800"/>
            </a:lvl9pPr>
          </a:lstStyle>
          <a:p>
            <a:endParaRPr lang="en-US"/>
          </a:p>
        </p:txBody>
      </p:sp>
      <p:sp>
        <p:nvSpPr>
          <p:cNvPr id="4" name="Text Placeholder 3"/>
          <p:cNvSpPr>
            <a:spLocks noGrp="1"/>
          </p:cNvSpPr>
          <p:nvPr>
            <p:ph type="body" sz="half" idx="2"/>
          </p:nvPr>
        </p:nvSpPr>
        <p:spPr>
          <a:xfrm>
            <a:off x="2390401" y="5367444"/>
            <a:ext cx="7315200" cy="805044"/>
          </a:xfrm>
        </p:spPr>
        <p:txBody>
          <a:bodyPr/>
          <a:lstStyle>
            <a:lvl1pPr marL="0" indent="0">
              <a:buNone/>
              <a:defRPr sz="1300"/>
            </a:lvl1pPr>
            <a:lvl2pPr marL="414726" indent="0">
              <a:buNone/>
              <a:defRPr sz="1100"/>
            </a:lvl2pPr>
            <a:lvl3pPr marL="829452" indent="0">
              <a:buNone/>
              <a:defRPr sz="900"/>
            </a:lvl3pPr>
            <a:lvl4pPr marL="1244178" indent="0">
              <a:buNone/>
              <a:defRPr sz="800"/>
            </a:lvl4pPr>
            <a:lvl5pPr marL="1658904" indent="0">
              <a:buNone/>
              <a:defRPr sz="800"/>
            </a:lvl5pPr>
            <a:lvl6pPr marL="2073631" indent="0">
              <a:buNone/>
              <a:defRPr sz="800"/>
            </a:lvl6pPr>
            <a:lvl7pPr marL="2488357" indent="0">
              <a:buNone/>
              <a:defRPr sz="800"/>
            </a:lvl7pPr>
            <a:lvl8pPr marL="2903083" indent="0">
              <a:buNone/>
              <a:defRPr sz="800"/>
            </a:lvl8pPr>
            <a:lvl9pPr marL="3317809" indent="0">
              <a:buNone/>
              <a:defRPr sz="800"/>
            </a:lvl9pPr>
          </a:lstStyle>
          <a:p>
            <a:pPr lvl="0"/>
            <a:r>
              <a:rPr lang="en-US" smtClean="0"/>
              <a:t>Click to edit Master text styles</a:t>
            </a:r>
          </a:p>
        </p:txBody>
      </p:sp>
    </p:spTree>
    <p:extLst>
      <p:ext uri="{BB962C8B-B14F-4D97-AF65-F5344CB8AC3E}">
        <p14:creationId xmlns:p14="http://schemas.microsoft.com/office/powerpoint/2010/main" val="2155546971"/>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2822441"/>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01441" y="568860"/>
            <a:ext cx="2601600" cy="565691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94720" y="568860"/>
            <a:ext cx="7622400" cy="565691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3774532"/>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524"/>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8F7D91B1-33CA-4797-A486-4DE301FD040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79229999"/>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568AF1CB-1821-450A-B919-7EF8CD8B36D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2155096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99"/>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15"/>
          <p:cNvSpPr>
            <a:spLocks noGrp="1" noChangeArrowheads="1"/>
          </p:cNvSpPr>
          <p:nvPr>
            <p:ph type="sldNum" sz="quarter" idx="12"/>
          </p:nvPr>
        </p:nvSpPr>
        <p:spPr>
          <a:ln/>
        </p:spPr>
        <p:txBody>
          <a:bodyPr/>
          <a:lstStyle>
            <a:lvl1pPr>
              <a:defRPr/>
            </a:lvl1pPr>
          </a:lstStyle>
          <a:p>
            <a:pPr>
              <a:defRPr/>
            </a:pPr>
            <a:fld id="{98F608D5-5A09-4BE9-BEE7-876000EC11D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07301233"/>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3"/>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14"/>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15"/>
          <p:cNvSpPr>
            <a:spLocks noGrp="1" noChangeArrowheads="1"/>
          </p:cNvSpPr>
          <p:nvPr>
            <p:ph type="sldNum" sz="quarter" idx="12"/>
          </p:nvPr>
        </p:nvSpPr>
        <p:spPr>
          <a:ln/>
        </p:spPr>
        <p:txBody>
          <a:bodyPr/>
          <a:lstStyle>
            <a:lvl1pPr>
              <a:defRPr/>
            </a:lvl1pPr>
          </a:lstStyle>
          <a:p>
            <a:pPr>
              <a:defRPr/>
            </a:pPr>
            <a:fld id="{629E77ED-2508-4868-97A9-CFB16D3A0D9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899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92.xml"/><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10.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03.xml"/><Relationship Id="rId13" Type="http://schemas.openxmlformats.org/officeDocument/2006/relationships/slideLayout" Target="../slideLayouts/slideLayout108.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12" Type="http://schemas.openxmlformats.org/officeDocument/2006/relationships/slideLayout" Target="../slideLayouts/slideLayout107.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11" Type="http://schemas.openxmlformats.org/officeDocument/2006/relationships/slideLayout" Target="../slideLayouts/slideLayout106.xml"/><Relationship Id="rId5" Type="http://schemas.openxmlformats.org/officeDocument/2006/relationships/slideLayout" Target="../slideLayouts/slideLayout100.xml"/><Relationship Id="rId10" Type="http://schemas.openxmlformats.org/officeDocument/2006/relationships/slideLayout" Target="../slideLayouts/slideLayout105.xml"/><Relationship Id="rId4" Type="http://schemas.openxmlformats.org/officeDocument/2006/relationships/slideLayout" Target="../slideLayouts/slideLayout99.xml"/><Relationship Id="rId9" Type="http://schemas.openxmlformats.org/officeDocument/2006/relationships/slideLayout" Target="../slideLayouts/slideLayout104.xml"/><Relationship Id="rId14"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16.xml"/><Relationship Id="rId3" Type="http://schemas.openxmlformats.org/officeDocument/2006/relationships/slideLayout" Target="../slideLayouts/slideLayout111.xml"/><Relationship Id="rId7" Type="http://schemas.openxmlformats.org/officeDocument/2006/relationships/slideLayout" Target="../slideLayouts/slideLayout115.xml"/><Relationship Id="rId12" Type="http://schemas.openxmlformats.org/officeDocument/2006/relationships/theme" Target="../theme/theme12.xml"/><Relationship Id="rId2" Type="http://schemas.openxmlformats.org/officeDocument/2006/relationships/slideLayout" Target="../slideLayouts/slideLayout110.xml"/><Relationship Id="rId1" Type="http://schemas.openxmlformats.org/officeDocument/2006/relationships/slideLayout" Target="../slideLayouts/slideLayout109.xml"/><Relationship Id="rId6" Type="http://schemas.openxmlformats.org/officeDocument/2006/relationships/slideLayout" Target="../slideLayouts/slideLayout114.xml"/><Relationship Id="rId11" Type="http://schemas.openxmlformats.org/officeDocument/2006/relationships/slideLayout" Target="../slideLayouts/slideLayout119.xml"/><Relationship Id="rId5" Type="http://schemas.openxmlformats.org/officeDocument/2006/relationships/slideLayout" Target="../slideLayouts/slideLayout113.xml"/><Relationship Id="rId10" Type="http://schemas.openxmlformats.org/officeDocument/2006/relationships/slideLayout" Target="../slideLayouts/slideLayout118.xml"/><Relationship Id="rId4" Type="http://schemas.openxmlformats.org/officeDocument/2006/relationships/slideLayout" Target="../slideLayouts/slideLayout112.xml"/><Relationship Id="rId9" Type="http://schemas.openxmlformats.org/officeDocument/2006/relationships/slideLayout" Target="../slideLayouts/slideLayout117.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122.xml"/><Relationship Id="rId2" Type="http://schemas.openxmlformats.org/officeDocument/2006/relationships/slideLayout" Target="../slideLayouts/slideLayout121.xml"/><Relationship Id="rId1" Type="http://schemas.openxmlformats.org/officeDocument/2006/relationships/slideLayout" Target="../slideLayouts/slideLayout120.xml"/><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30.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theme" Target="../theme/theme14.xml"/><Relationship Id="rId2" Type="http://schemas.openxmlformats.org/officeDocument/2006/relationships/slideLayout" Target="../slideLayouts/slideLayout124.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41.xml"/><Relationship Id="rId3" Type="http://schemas.openxmlformats.org/officeDocument/2006/relationships/slideLayout" Target="../slideLayouts/slideLayout136.xml"/><Relationship Id="rId7" Type="http://schemas.openxmlformats.org/officeDocument/2006/relationships/slideLayout" Target="../slideLayouts/slideLayout140.xml"/><Relationship Id="rId12" Type="http://schemas.openxmlformats.org/officeDocument/2006/relationships/theme" Target="../theme/theme15.xml"/><Relationship Id="rId2" Type="http://schemas.openxmlformats.org/officeDocument/2006/relationships/slideLayout" Target="../slideLayouts/slideLayout135.xml"/><Relationship Id="rId1" Type="http://schemas.openxmlformats.org/officeDocument/2006/relationships/slideLayout" Target="../slideLayouts/slideLayout134.xml"/><Relationship Id="rId6" Type="http://schemas.openxmlformats.org/officeDocument/2006/relationships/slideLayout" Target="../slideLayouts/slideLayout139.xml"/><Relationship Id="rId11" Type="http://schemas.openxmlformats.org/officeDocument/2006/relationships/slideLayout" Target="../slideLayouts/slideLayout144.xml"/><Relationship Id="rId5" Type="http://schemas.openxmlformats.org/officeDocument/2006/relationships/slideLayout" Target="../slideLayouts/slideLayout138.xml"/><Relationship Id="rId10" Type="http://schemas.openxmlformats.org/officeDocument/2006/relationships/slideLayout" Target="../slideLayouts/slideLayout143.xml"/><Relationship Id="rId4" Type="http://schemas.openxmlformats.org/officeDocument/2006/relationships/slideLayout" Target="../slideLayouts/slideLayout137.xml"/><Relationship Id="rId9" Type="http://schemas.openxmlformats.org/officeDocument/2006/relationships/slideLayout" Target="../slideLayouts/slideLayout14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2" Type="http://schemas.openxmlformats.org/officeDocument/2006/relationships/slideLayout" Target="../slideLayouts/slideLayout24.xml"/><Relationship Id="rId1" Type="http://schemas.openxmlformats.org/officeDocument/2006/relationships/slideLayout" Target="../slideLayouts/slideLayout23.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6.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5" Type="http://schemas.openxmlformats.org/officeDocument/2006/relationships/theme" Target="../theme/theme7.xml"/><Relationship Id="rId4" Type="http://schemas.openxmlformats.org/officeDocument/2006/relationships/slideLayout" Target="../slideLayouts/slideLayout62.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8.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81.xml"/><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9.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60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7DFB158-2605-42C6-BA0A-CF8FF36FF42D}" type="datetimeFigureOut">
              <a:rPr lang="en-US" smtClean="0"/>
              <a:t>9/18/2017</a:t>
            </a:fld>
            <a:endParaRPr lang="en-US"/>
          </a:p>
        </p:txBody>
      </p:sp>
      <p:sp>
        <p:nvSpPr>
          <p:cNvPr id="5" name="Footer Placeholder 4"/>
          <p:cNvSpPr>
            <a:spLocks noGrp="1"/>
          </p:cNvSpPr>
          <p:nvPr>
            <p:ph type="ftr" sz="quarter" idx="3"/>
          </p:nvPr>
        </p:nvSpPr>
        <p:spPr>
          <a:xfrm>
            <a:off x="4165600" y="635660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60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5388D2-1003-4C73-89EB-457C23DEC165}" type="slidenum">
              <a:rPr lang="en-US" smtClean="0"/>
              <a:t>‹#›</a:t>
            </a:fld>
            <a:endParaRPr lang="en-US"/>
          </a:p>
        </p:txBody>
      </p:sp>
    </p:spTree>
    <p:extLst>
      <p:ext uri="{BB962C8B-B14F-4D97-AF65-F5344CB8AC3E}">
        <p14:creationId xmlns:p14="http://schemas.microsoft.com/office/powerpoint/2010/main" val="32619646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4720" y="568861"/>
            <a:ext cx="10408320" cy="1143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894720" y="1906761"/>
            <a:ext cx="10408320" cy="43190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523186342"/>
      </p:ext>
    </p:extLst>
  </p:cSld>
  <p:clrMap bg1="lt1" tx1="dk1" bg2="lt2" tx2="dk2" accent1="accent1" accent2="accent2" accent3="accent3" accent4="accent4" accent5="accent5" accent6="accent6" hlink="hlink" folHlink="folHlink"/>
  <p:sldLayoutIdLst>
    <p:sldLayoutId id="2147484068" r:id="rId1"/>
    <p:sldLayoutId id="2147484069" r:id="rId2"/>
    <p:sldLayoutId id="2147484070" r:id="rId3"/>
    <p:sldLayoutId id="2147484071" r:id="rId4"/>
    <p:sldLayoutId id="2147484072" r:id="rId5"/>
    <p:sldLayoutId id="2147484073" r:id="rId6"/>
    <p:sldLayoutId id="2147484074" r:id="rId7"/>
    <p:sldLayoutId id="2147484075" r:id="rId8"/>
    <p:sldLayoutId id="2147484076" r:id="rId9"/>
    <p:sldLayoutId id="2147484077" r:id="rId10"/>
    <p:sldLayoutId id="2147484078" r:id="rId11"/>
  </p:sldLayoutIdLst>
  <p:txStyles>
    <p:titleStyle>
      <a:lvl1pPr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marL="391686"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marL="58752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marL="783372"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marL="979214"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941"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667"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3393"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8119" indent="-195843" algn="ctr" defTabSz="414726"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686" indent="-293764" algn="l" defTabSz="414726"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372" indent="-260644" algn="l" defTabSz="414726" rtl="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5057" indent="-195843" algn="l" defTabSz="414726" rtl="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6743" indent="-195843" algn="l" defTabSz="414726" rtl="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8429"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3155"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881"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2607"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7333" indent="-195843" algn="l" defTabSz="414726"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9452" rtl="0" eaLnBrk="1" latinLnBrk="0" hangingPunct="1">
        <a:defRPr sz="1600" kern="1200">
          <a:solidFill>
            <a:schemeClr val="tx1"/>
          </a:solidFill>
          <a:latin typeface="+mn-lt"/>
          <a:ea typeface="+mn-ea"/>
          <a:cs typeface="+mn-cs"/>
        </a:defRPr>
      </a:lvl1pPr>
      <a:lvl2pPr marL="414726" algn="l" defTabSz="829452" rtl="0" eaLnBrk="1" latinLnBrk="0" hangingPunct="1">
        <a:defRPr sz="1600" kern="1200">
          <a:solidFill>
            <a:schemeClr val="tx1"/>
          </a:solidFill>
          <a:latin typeface="+mn-lt"/>
          <a:ea typeface="+mn-ea"/>
          <a:cs typeface="+mn-cs"/>
        </a:defRPr>
      </a:lvl2pPr>
      <a:lvl3pPr marL="829452" algn="l" defTabSz="829452" rtl="0" eaLnBrk="1" latinLnBrk="0" hangingPunct="1">
        <a:defRPr sz="1600" kern="1200">
          <a:solidFill>
            <a:schemeClr val="tx1"/>
          </a:solidFill>
          <a:latin typeface="+mn-lt"/>
          <a:ea typeface="+mn-ea"/>
          <a:cs typeface="+mn-cs"/>
        </a:defRPr>
      </a:lvl3pPr>
      <a:lvl4pPr marL="1244178" algn="l" defTabSz="829452" rtl="0" eaLnBrk="1" latinLnBrk="0" hangingPunct="1">
        <a:defRPr sz="1600" kern="1200">
          <a:solidFill>
            <a:schemeClr val="tx1"/>
          </a:solidFill>
          <a:latin typeface="+mn-lt"/>
          <a:ea typeface="+mn-ea"/>
          <a:cs typeface="+mn-cs"/>
        </a:defRPr>
      </a:lvl4pPr>
      <a:lvl5pPr marL="1658904" algn="l" defTabSz="829452" rtl="0" eaLnBrk="1" latinLnBrk="0" hangingPunct="1">
        <a:defRPr sz="1600" kern="1200">
          <a:solidFill>
            <a:schemeClr val="tx1"/>
          </a:solidFill>
          <a:latin typeface="+mn-lt"/>
          <a:ea typeface="+mn-ea"/>
          <a:cs typeface="+mn-cs"/>
        </a:defRPr>
      </a:lvl5pPr>
      <a:lvl6pPr marL="2073631" algn="l" defTabSz="829452" rtl="0" eaLnBrk="1" latinLnBrk="0" hangingPunct="1">
        <a:defRPr sz="1600" kern="1200">
          <a:solidFill>
            <a:schemeClr val="tx1"/>
          </a:solidFill>
          <a:latin typeface="+mn-lt"/>
          <a:ea typeface="+mn-ea"/>
          <a:cs typeface="+mn-cs"/>
        </a:defRPr>
      </a:lvl6pPr>
      <a:lvl7pPr marL="2488357" algn="l" defTabSz="829452" rtl="0" eaLnBrk="1" latinLnBrk="0" hangingPunct="1">
        <a:defRPr sz="1600" kern="1200">
          <a:solidFill>
            <a:schemeClr val="tx1"/>
          </a:solidFill>
          <a:latin typeface="+mn-lt"/>
          <a:ea typeface="+mn-ea"/>
          <a:cs typeface="+mn-cs"/>
        </a:defRPr>
      </a:lvl7pPr>
      <a:lvl8pPr marL="2903083" algn="l" defTabSz="829452" rtl="0" eaLnBrk="1" latinLnBrk="0" hangingPunct="1">
        <a:defRPr sz="1600" kern="1200">
          <a:solidFill>
            <a:schemeClr val="tx1"/>
          </a:solidFill>
          <a:latin typeface="+mn-lt"/>
          <a:ea typeface="+mn-ea"/>
          <a:cs typeface="+mn-cs"/>
        </a:defRPr>
      </a:lvl8pPr>
      <a:lvl9pPr marL="3317809" algn="l" defTabSz="829452" rtl="0" eaLnBrk="1" latinLnBrk="0" hangingPunct="1">
        <a:defRPr sz="16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7"/>
          <p:cNvSpPr>
            <a:spLocks noChangeArrowheads="1"/>
          </p:cNvSpPr>
          <p:nvPr/>
        </p:nvSpPr>
        <p:spPr bwMode="auto">
          <a:xfrm>
            <a:off x="0" y="0"/>
            <a:ext cx="304800" cy="2286000"/>
          </a:xfrm>
          <a:prstGeom prst="rect">
            <a:avLst/>
          </a:prstGeom>
          <a:solidFill>
            <a:schemeClr val="bg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fontAlgn="base" hangingPunct="1">
              <a:spcBef>
                <a:spcPct val="0"/>
              </a:spcBef>
              <a:spcAft>
                <a:spcPct val="0"/>
              </a:spcAft>
            </a:pPr>
            <a:endParaRPr lang="en-US" altLang="en-US">
              <a:solidFill>
                <a:srgbClr val="000000"/>
              </a:solidFill>
              <a:latin typeface="Times New Roman" charset="0"/>
            </a:endParaRPr>
          </a:p>
        </p:txBody>
      </p:sp>
      <p:sp>
        <p:nvSpPr>
          <p:cNvPr id="1027" name="Rectangle 9"/>
          <p:cNvSpPr>
            <a:spLocks noChangeArrowheads="1"/>
          </p:cNvSpPr>
          <p:nvPr/>
        </p:nvSpPr>
        <p:spPr bwMode="auto">
          <a:xfrm>
            <a:off x="0" y="2286000"/>
            <a:ext cx="304800" cy="2286000"/>
          </a:xfrm>
          <a:prstGeom prst="rect">
            <a:avLst/>
          </a:prstGeom>
          <a:solidFill>
            <a:schemeClr val="accent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fontAlgn="base" hangingPunct="1">
              <a:spcBef>
                <a:spcPct val="0"/>
              </a:spcBef>
              <a:spcAft>
                <a:spcPct val="0"/>
              </a:spcAft>
            </a:pPr>
            <a:endParaRPr lang="en-US" altLang="en-US">
              <a:solidFill>
                <a:srgbClr val="000000"/>
              </a:solidFill>
              <a:latin typeface="Times New Roman" charset="0"/>
            </a:endParaRPr>
          </a:p>
        </p:txBody>
      </p:sp>
      <p:sp>
        <p:nvSpPr>
          <p:cNvPr id="1028" name="Rectangle 10"/>
          <p:cNvSpPr>
            <a:spLocks noChangeArrowheads="1"/>
          </p:cNvSpPr>
          <p:nvPr/>
        </p:nvSpPr>
        <p:spPr bwMode="auto">
          <a:xfrm>
            <a:off x="0" y="4572000"/>
            <a:ext cx="304800" cy="22860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lvl1pPr eaLnBrk="0" hangingPunct="0">
              <a:defRPr sz="2400">
                <a:solidFill>
                  <a:schemeClr val="tx1"/>
                </a:solidFill>
                <a:latin typeface="Garamond" charset="0"/>
                <a:ea typeface="ＭＳ Ｐゴシック" charset="-128"/>
              </a:defRPr>
            </a:lvl1pPr>
            <a:lvl2pPr marL="742950" indent="-285750" eaLnBrk="0" hangingPunct="0">
              <a:defRPr sz="2400">
                <a:solidFill>
                  <a:schemeClr val="tx1"/>
                </a:solidFill>
                <a:latin typeface="Garamond" charset="0"/>
                <a:ea typeface="ＭＳ Ｐゴシック" charset="-128"/>
              </a:defRPr>
            </a:lvl2pPr>
            <a:lvl3pPr marL="1143000" indent="-228600" eaLnBrk="0" hangingPunct="0">
              <a:defRPr sz="2400">
                <a:solidFill>
                  <a:schemeClr val="tx1"/>
                </a:solidFill>
                <a:latin typeface="Garamond" charset="0"/>
                <a:ea typeface="ＭＳ Ｐゴシック" charset="-128"/>
              </a:defRPr>
            </a:lvl3pPr>
            <a:lvl4pPr marL="1600200" indent="-228600" eaLnBrk="0" hangingPunct="0">
              <a:defRPr sz="2400">
                <a:solidFill>
                  <a:schemeClr val="tx1"/>
                </a:solidFill>
                <a:latin typeface="Garamond" charset="0"/>
                <a:ea typeface="ＭＳ Ｐゴシック" charset="-128"/>
              </a:defRPr>
            </a:lvl4pPr>
            <a:lvl5pPr marL="2057400" indent="-228600" eaLnBrk="0" hangingPunct="0">
              <a:defRPr sz="2400">
                <a:solidFill>
                  <a:schemeClr val="tx1"/>
                </a:solidFill>
                <a:latin typeface="Garamond" charset="0"/>
                <a:ea typeface="ＭＳ Ｐゴシック" charset="-128"/>
              </a:defRPr>
            </a:lvl5pPr>
            <a:lvl6pPr marL="2514600" indent="-228600" eaLnBrk="0" fontAlgn="base" hangingPunct="0">
              <a:spcBef>
                <a:spcPct val="0"/>
              </a:spcBef>
              <a:spcAft>
                <a:spcPct val="0"/>
              </a:spcAft>
              <a:defRPr sz="2400">
                <a:solidFill>
                  <a:schemeClr val="tx1"/>
                </a:solidFill>
                <a:latin typeface="Garamond" charset="0"/>
                <a:ea typeface="ＭＳ Ｐゴシック" charset="-128"/>
              </a:defRPr>
            </a:lvl6pPr>
            <a:lvl7pPr marL="2971800" indent="-228600" eaLnBrk="0" fontAlgn="base" hangingPunct="0">
              <a:spcBef>
                <a:spcPct val="0"/>
              </a:spcBef>
              <a:spcAft>
                <a:spcPct val="0"/>
              </a:spcAft>
              <a:defRPr sz="2400">
                <a:solidFill>
                  <a:schemeClr val="tx1"/>
                </a:solidFill>
                <a:latin typeface="Garamond" charset="0"/>
                <a:ea typeface="ＭＳ Ｐゴシック" charset="-128"/>
              </a:defRPr>
            </a:lvl7pPr>
            <a:lvl8pPr marL="3429000" indent="-228600" eaLnBrk="0" fontAlgn="base" hangingPunct="0">
              <a:spcBef>
                <a:spcPct val="0"/>
              </a:spcBef>
              <a:spcAft>
                <a:spcPct val="0"/>
              </a:spcAft>
              <a:defRPr sz="2400">
                <a:solidFill>
                  <a:schemeClr val="tx1"/>
                </a:solidFill>
                <a:latin typeface="Garamond" charset="0"/>
                <a:ea typeface="ＭＳ Ｐゴシック" charset="-128"/>
              </a:defRPr>
            </a:lvl8pPr>
            <a:lvl9pPr marL="3886200" indent="-228600" eaLnBrk="0" fontAlgn="base" hangingPunct="0">
              <a:spcBef>
                <a:spcPct val="0"/>
              </a:spcBef>
              <a:spcAft>
                <a:spcPct val="0"/>
              </a:spcAft>
              <a:defRPr sz="2400">
                <a:solidFill>
                  <a:schemeClr val="tx1"/>
                </a:solidFill>
                <a:latin typeface="Garamond" charset="0"/>
                <a:ea typeface="ＭＳ Ｐゴシック" charset="-128"/>
              </a:defRPr>
            </a:lvl9pPr>
          </a:lstStyle>
          <a:p>
            <a:pPr algn="ctr" eaLnBrk="1" fontAlgn="base" hangingPunct="1">
              <a:spcBef>
                <a:spcPct val="0"/>
              </a:spcBef>
              <a:spcAft>
                <a:spcPct val="0"/>
              </a:spcAft>
            </a:pPr>
            <a:endParaRPr lang="en-US" altLang="en-US">
              <a:solidFill>
                <a:srgbClr val="000000"/>
              </a:solidFill>
              <a:latin typeface="Times New Roman" charset="0"/>
            </a:endParaRPr>
          </a:p>
        </p:txBody>
      </p:sp>
      <p:sp>
        <p:nvSpPr>
          <p:cNvPr id="1029" name="Rectangle 11"/>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30" name="Rectangle 12"/>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15085" name="Rectangle 13"/>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latin typeface="+mn-lt"/>
                <a:ea typeface="MS PGothic" pitchFamily="34" charset="-128"/>
                <a:cs typeface="Arial" pitchFamily="34" charset="0"/>
              </a:defRPr>
            </a:lvl1pPr>
          </a:lstStyle>
          <a:p>
            <a:pPr fontAlgn="base">
              <a:spcBef>
                <a:spcPct val="0"/>
              </a:spcBef>
              <a:spcAft>
                <a:spcPct val="0"/>
              </a:spcAft>
              <a:defRPr/>
            </a:pPr>
            <a:endParaRPr lang="en-US">
              <a:solidFill>
                <a:srgbClr val="000000"/>
              </a:solidFill>
            </a:endParaRPr>
          </a:p>
        </p:txBody>
      </p:sp>
      <p:sp>
        <p:nvSpPr>
          <p:cNvPr id="515086" name="Rectangle 14"/>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ea typeface="MS PGothic" pitchFamily="34" charset="-128"/>
                <a:cs typeface="Arial" pitchFamily="34" charset="0"/>
              </a:defRPr>
            </a:lvl1pPr>
          </a:lstStyle>
          <a:p>
            <a:pPr fontAlgn="base">
              <a:spcBef>
                <a:spcPct val="0"/>
              </a:spcBef>
              <a:spcAft>
                <a:spcPct val="0"/>
              </a:spcAft>
              <a:defRPr/>
            </a:pPr>
            <a:endParaRPr lang="en-US">
              <a:solidFill>
                <a:srgbClr val="000000"/>
              </a:solidFill>
            </a:endParaRPr>
          </a:p>
        </p:txBody>
      </p:sp>
      <p:sp>
        <p:nvSpPr>
          <p:cNvPr id="515087" name="Rectangle 15"/>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cs typeface="+mn-cs"/>
              </a:defRPr>
            </a:lvl1pPr>
          </a:lstStyle>
          <a:p>
            <a:pPr fontAlgn="base">
              <a:spcBef>
                <a:spcPct val="0"/>
              </a:spcBef>
              <a:spcAft>
                <a:spcPct val="0"/>
              </a:spcAft>
              <a:defRPr/>
            </a:pPr>
            <a:fld id="{1CE921EB-A704-48FE-99F3-1577746CE970}" type="slidenum">
              <a:rPr lang="en-US">
                <a:solidFill>
                  <a:srgbClr val="000000"/>
                </a:solidFill>
                <a:ea typeface="ＭＳ Ｐゴシック" charset="-128"/>
              </a:rPr>
              <a:pPr fontAlgn="base">
                <a:spcBef>
                  <a:spcPct val="0"/>
                </a:spcBef>
                <a:spcAft>
                  <a:spcPct val="0"/>
                </a:spcAft>
                <a:defRPr/>
              </a:pPr>
              <a:t>‹#›</a:t>
            </a:fld>
            <a:endParaRPr lang="en-US">
              <a:solidFill>
                <a:srgbClr val="000000"/>
              </a:solidFill>
              <a:ea typeface="ＭＳ Ｐゴシック" charset="-128"/>
            </a:endParaRPr>
          </a:p>
        </p:txBody>
      </p:sp>
    </p:spTree>
    <p:extLst>
      <p:ext uri="{BB962C8B-B14F-4D97-AF65-F5344CB8AC3E}">
        <p14:creationId xmlns:p14="http://schemas.microsoft.com/office/powerpoint/2010/main" val="1786340789"/>
      </p:ext>
    </p:extLst>
  </p:cSld>
  <p:clrMap bg1="lt1" tx1="dk1" bg2="lt2" tx2="dk2" accent1="accent1" accent2="accent2" accent3="accent3" accent4="accent4" accent5="accent5" accent6="accent6" hlink="hlink" folHlink="folHlink"/>
  <p:sldLayoutIdLst>
    <p:sldLayoutId id="2147484080" r:id="rId1"/>
    <p:sldLayoutId id="2147484081" r:id="rId2"/>
    <p:sldLayoutId id="2147484082" r:id="rId3"/>
    <p:sldLayoutId id="2147484083" r:id="rId4"/>
    <p:sldLayoutId id="2147484084" r:id="rId5"/>
    <p:sldLayoutId id="2147484085" r:id="rId6"/>
    <p:sldLayoutId id="2147484086" r:id="rId7"/>
    <p:sldLayoutId id="2147484087" r:id="rId8"/>
    <p:sldLayoutId id="2147484088" r:id="rId9"/>
    <p:sldLayoutId id="2147484089" r:id="rId10"/>
    <p:sldLayoutId id="2147484090" r:id="rId11"/>
    <p:sldLayoutId id="2147484091" r:id="rId12"/>
    <p:sldLayoutId id="2147484092" r:id="rId13"/>
  </p:sldLayoutIdLst>
  <p:timing>
    <p:tnLst>
      <p:par>
        <p:cTn id="1" dur="indefinite" restart="never" nodeType="tmRoot"/>
      </p:par>
    </p:tnLst>
  </p:timing>
  <p:txStyles>
    <p:titleStyle>
      <a:lvl1pPr algn="ctr" rtl="0" eaLnBrk="0" fontAlgn="base" hangingPunct="0">
        <a:spcBef>
          <a:spcPct val="0"/>
        </a:spcBef>
        <a:spcAft>
          <a:spcPct val="0"/>
        </a:spcAft>
        <a:defRPr sz="4400">
          <a:solidFill>
            <a:schemeClr val="tx1"/>
          </a:solidFill>
          <a:latin typeface="+mj-lt"/>
          <a:ea typeface="Arial" charset="0"/>
          <a:cs typeface="+mj-cs"/>
        </a:defRPr>
      </a:lvl1pPr>
      <a:lvl2pPr algn="ctr" rtl="0" eaLnBrk="0" fontAlgn="base" hangingPunct="0">
        <a:spcBef>
          <a:spcPct val="0"/>
        </a:spcBef>
        <a:spcAft>
          <a:spcPct val="0"/>
        </a:spcAft>
        <a:defRPr sz="4400">
          <a:solidFill>
            <a:schemeClr val="tx1"/>
          </a:solidFill>
          <a:latin typeface="Arial" pitchFamily="34" charset="0"/>
          <a:ea typeface="Arial" charset="0"/>
          <a:cs typeface="Arial" pitchFamily="34" charset="0"/>
        </a:defRPr>
      </a:lvl2pPr>
      <a:lvl3pPr algn="ctr" rtl="0" eaLnBrk="0" fontAlgn="base" hangingPunct="0">
        <a:spcBef>
          <a:spcPct val="0"/>
        </a:spcBef>
        <a:spcAft>
          <a:spcPct val="0"/>
        </a:spcAft>
        <a:defRPr sz="4400">
          <a:solidFill>
            <a:schemeClr val="tx1"/>
          </a:solidFill>
          <a:latin typeface="Arial" pitchFamily="34" charset="0"/>
          <a:ea typeface="Arial" charset="0"/>
          <a:cs typeface="Arial" pitchFamily="34" charset="0"/>
        </a:defRPr>
      </a:lvl3pPr>
      <a:lvl4pPr algn="ctr" rtl="0" eaLnBrk="0" fontAlgn="base" hangingPunct="0">
        <a:spcBef>
          <a:spcPct val="0"/>
        </a:spcBef>
        <a:spcAft>
          <a:spcPct val="0"/>
        </a:spcAft>
        <a:defRPr sz="4400">
          <a:solidFill>
            <a:schemeClr val="tx1"/>
          </a:solidFill>
          <a:latin typeface="Arial" pitchFamily="34" charset="0"/>
          <a:ea typeface="Arial" charset="0"/>
          <a:cs typeface="Arial" pitchFamily="34" charset="0"/>
        </a:defRPr>
      </a:lvl4pPr>
      <a:lvl5pPr algn="ctr" rtl="0" eaLnBrk="0" fontAlgn="base" hangingPunct="0">
        <a:spcBef>
          <a:spcPct val="0"/>
        </a:spcBef>
        <a:spcAft>
          <a:spcPct val="0"/>
        </a:spcAft>
        <a:defRPr sz="4400">
          <a:solidFill>
            <a:schemeClr val="tx1"/>
          </a:solidFill>
          <a:latin typeface="Arial" pitchFamily="34" charset="0"/>
          <a:ea typeface="Arial" charset="0"/>
          <a:cs typeface="Arial" pitchFamily="34" charset="0"/>
        </a:defRPr>
      </a:lvl5pPr>
      <a:lvl6pPr marL="457200" algn="ctr" rtl="0" fontAlgn="base">
        <a:spcBef>
          <a:spcPct val="0"/>
        </a:spcBef>
        <a:spcAft>
          <a:spcPct val="0"/>
        </a:spcAft>
        <a:defRPr sz="4400">
          <a:solidFill>
            <a:schemeClr val="tx1"/>
          </a:solidFill>
          <a:latin typeface="Arial" pitchFamily="34" charset="0"/>
          <a:cs typeface="Arial" pitchFamily="34" charset="0"/>
        </a:defRPr>
      </a:lvl6pPr>
      <a:lvl7pPr marL="914400" algn="ctr" rtl="0" fontAlgn="base">
        <a:spcBef>
          <a:spcPct val="0"/>
        </a:spcBef>
        <a:spcAft>
          <a:spcPct val="0"/>
        </a:spcAft>
        <a:defRPr sz="4400">
          <a:solidFill>
            <a:schemeClr val="tx1"/>
          </a:solidFill>
          <a:latin typeface="Arial" pitchFamily="34" charset="0"/>
          <a:cs typeface="Arial" pitchFamily="34" charset="0"/>
        </a:defRPr>
      </a:lvl7pPr>
      <a:lvl8pPr marL="1371600" algn="ctr" rtl="0" fontAlgn="base">
        <a:spcBef>
          <a:spcPct val="0"/>
        </a:spcBef>
        <a:spcAft>
          <a:spcPct val="0"/>
        </a:spcAft>
        <a:defRPr sz="4400">
          <a:solidFill>
            <a:schemeClr val="tx1"/>
          </a:solidFill>
          <a:latin typeface="Arial" pitchFamily="34" charset="0"/>
          <a:cs typeface="Arial" pitchFamily="34" charset="0"/>
        </a:defRPr>
      </a:lvl8pPr>
      <a:lvl9pPr marL="1828800" algn="ctr" rtl="0" fontAlgn="base">
        <a:spcBef>
          <a:spcPct val="0"/>
        </a:spcBef>
        <a:spcAft>
          <a:spcPct val="0"/>
        </a:spcAft>
        <a:defRPr sz="4400">
          <a:solidFill>
            <a:schemeClr val="tx1"/>
          </a:solidFill>
          <a:latin typeface="Arial" pitchFamily="34" charset="0"/>
          <a:cs typeface="Arial" pitchFamily="34" charset="0"/>
        </a:defRPr>
      </a:lvl9pPr>
    </p:titleStyle>
    <p:bodyStyle>
      <a:lvl1pPr marL="342900" indent="-342900" algn="l" rtl="0" eaLnBrk="0" fontAlgn="base" hangingPunct="0">
        <a:spcBef>
          <a:spcPct val="20000"/>
        </a:spcBef>
        <a:spcAft>
          <a:spcPct val="0"/>
        </a:spcAft>
        <a:buClr>
          <a:schemeClr val="tx1"/>
        </a:buClr>
        <a:buChar char="•"/>
        <a:defRPr sz="2000">
          <a:solidFill>
            <a:schemeClr val="tx1"/>
          </a:solidFill>
          <a:latin typeface="+mn-lt"/>
          <a:ea typeface="Arial" charset="0"/>
          <a:cs typeface="+mn-cs"/>
        </a:defRPr>
      </a:lvl1pPr>
      <a:lvl2pPr marL="742950" indent="-285750" algn="l" rtl="0" eaLnBrk="0" fontAlgn="base" hangingPunct="0">
        <a:spcBef>
          <a:spcPct val="20000"/>
        </a:spcBef>
        <a:spcAft>
          <a:spcPct val="0"/>
        </a:spcAft>
        <a:buClr>
          <a:schemeClr val="tx1"/>
        </a:buClr>
        <a:buChar char="•"/>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tx1"/>
        </a:buClr>
        <a:buChar char="•"/>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tx1"/>
        </a:buClr>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1"/>
        </a:buClr>
        <a:buChar char="•"/>
        <a:defRPr sz="2000">
          <a:solidFill>
            <a:schemeClr val="tx1"/>
          </a:solidFill>
          <a:latin typeface="+mn-lt"/>
          <a:ea typeface="Arial" charset="0"/>
          <a:cs typeface="+mn-cs"/>
        </a:defRPr>
      </a:lvl5pPr>
      <a:lvl6pPr marL="2514600" indent="-228600" algn="l" rtl="0" fontAlgn="base">
        <a:spcBef>
          <a:spcPct val="20000"/>
        </a:spcBef>
        <a:spcAft>
          <a:spcPct val="0"/>
        </a:spcAft>
        <a:buClr>
          <a:schemeClr val="tx1"/>
        </a:buClr>
        <a:buChar char="•"/>
        <a:defRPr sz="2000">
          <a:solidFill>
            <a:schemeClr val="tx1"/>
          </a:solidFill>
          <a:latin typeface="+mn-lt"/>
          <a:cs typeface="+mn-cs"/>
        </a:defRPr>
      </a:lvl6pPr>
      <a:lvl7pPr marL="2971800" indent="-228600" algn="l" rtl="0" fontAlgn="base">
        <a:spcBef>
          <a:spcPct val="20000"/>
        </a:spcBef>
        <a:spcAft>
          <a:spcPct val="0"/>
        </a:spcAft>
        <a:buClr>
          <a:schemeClr val="tx1"/>
        </a:buClr>
        <a:buChar char="•"/>
        <a:defRPr sz="2000">
          <a:solidFill>
            <a:schemeClr val="tx1"/>
          </a:solidFill>
          <a:latin typeface="+mn-lt"/>
          <a:cs typeface="+mn-cs"/>
        </a:defRPr>
      </a:lvl7pPr>
      <a:lvl8pPr marL="3429000" indent="-228600" algn="l" rtl="0" fontAlgn="base">
        <a:spcBef>
          <a:spcPct val="20000"/>
        </a:spcBef>
        <a:spcAft>
          <a:spcPct val="0"/>
        </a:spcAft>
        <a:buClr>
          <a:schemeClr val="tx1"/>
        </a:buClr>
        <a:buChar char="•"/>
        <a:defRPr sz="2000">
          <a:solidFill>
            <a:schemeClr val="tx1"/>
          </a:solidFill>
          <a:latin typeface="+mn-lt"/>
          <a:cs typeface="+mn-cs"/>
        </a:defRPr>
      </a:lvl8pPr>
      <a:lvl9pPr marL="3886200" indent="-228600" algn="l" rtl="0" fontAlgn="base">
        <a:spcBef>
          <a:spcPct val="20000"/>
        </a:spcBef>
        <a:spcAft>
          <a:spcPct val="0"/>
        </a:spcAft>
        <a:buClr>
          <a:schemeClr val="tx1"/>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rgbClr val="F3F9FB">
            <a:alpha val="70000"/>
          </a:srgb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420"/>
            <a:ext cx="2844800" cy="365125"/>
          </a:xfrm>
          <a:prstGeom prst="rect">
            <a:avLst/>
          </a:prstGeom>
        </p:spPr>
        <p:txBody>
          <a:bodyPr vert="horz" lIns="91440" tIns="45720" rIns="91440" bIns="45720" rtlCol="0" anchor="ctr"/>
          <a:lstStyle>
            <a:lvl1pPr algn="l">
              <a:defRPr sz="1200">
                <a:solidFill>
                  <a:schemeClr val="tx1">
                    <a:tint val="75000"/>
                  </a:schemeClr>
                </a:solidFill>
                <a:latin typeface="cmss10"/>
                <a:cs typeface="CMU Bright" panose="02000603000000000000" pitchFamily="2" charset="0"/>
              </a:defRPr>
            </a:lvl1pPr>
          </a:lstStyle>
          <a:p>
            <a:pPr fontAlgn="base">
              <a:spcBef>
                <a:spcPct val="0"/>
              </a:spcBef>
              <a:spcAft>
                <a:spcPct val="0"/>
              </a:spcAft>
            </a:pPr>
            <a:fld id="{DA0CC261-7C08-4F5C-BF08-367FC37821EF}" type="datetimeFigureOut">
              <a:rPr lang="en-US" smtClean="0">
                <a:solidFill>
                  <a:prstClr val="black">
                    <a:tint val="75000"/>
                  </a:prstClr>
                </a:solidFill>
              </a:rPr>
              <a:pPr fontAlgn="base">
                <a:spcBef>
                  <a:spcPct val="0"/>
                </a:spcBef>
                <a:spcAft>
                  <a:spcPct val="0"/>
                </a:spcAft>
              </a:pPr>
              <a:t>9/18/2017</a:t>
            </a:fld>
            <a:endParaRPr lang="en-US" dirty="0">
              <a:solidFill>
                <a:prstClr val="black">
                  <a:tint val="75000"/>
                </a:prstClr>
              </a:solidFill>
            </a:endParaRPr>
          </a:p>
        </p:txBody>
      </p:sp>
      <p:sp>
        <p:nvSpPr>
          <p:cNvPr id="5" name="Footer Placeholder 4"/>
          <p:cNvSpPr>
            <a:spLocks noGrp="1"/>
          </p:cNvSpPr>
          <p:nvPr>
            <p:ph type="ftr" sz="quarter" idx="3"/>
          </p:nvPr>
        </p:nvSpPr>
        <p:spPr>
          <a:xfrm>
            <a:off x="4165600" y="6356420"/>
            <a:ext cx="3860800" cy="365125"/>
          </a:xfrm>
          <a:prstGeom prst="rect">
            <a:avLst/>
          </a:prstGeom>
        </p:spPr>
        <p:txBody>
          <a:bodyPr vert="horz" lIns="91440" tIns="45720" rIns="91440" bIns="45720" rtlCol="0" anchor="ctr"/>
          <a:lstStyle>
            <a:lvl1pPr algn="ctr">
              <a:defRPr sz="1200">
                <a:solidFill>
                  <a:schemeClr val="tx1">
                    <a:tint val="75000"/>
                  </a:schemeClr>
                </a:solidFill>
                <a:latin typeface="cmss10"/>
                <a:cs typeface="CMU Bright" panose="02000603000000000000" pitchFamily="2" charset="0"/>
              </a:defRPr>
            </a:lvl1pPr>
          </a:lstStyle>
          <a:p>
            <a:pPr fontAlgn="base">
              <a:spcBef>
                <a:spcPct val="0"/>
              </a:spcBef>
              <a:spcAft>
                <a:spcPct val="0"/>
              </a:spcAft>
            </a:pPr>
            <a:endParaRPr lang="en-US" dirty="0">
              <a:solidFill>
                <a:prstClr val="black">
                  <a:tint val="75000"/>
                </a:prstClr>
              </a:solidFill>
            </a:endParaRPr>
          </a:p>
        </p:txBody>
      </p:sp>
      <p:sp>
        <p:nvSpPr>
          <p:cNvPr id="6" name="Slide Number Placeholder 5"/>
          <p:cNvSpPr>
            <a:spLocks noGrp="1"/>
          </p:cNvSpPr>
          <p:nvPr>
            <p:ph type="sldNum" sz="quarter" idx="4"/>
          </p:nvPr>
        </p:nvSpPr>
        <p:spPr>
          <a:xfrm>
            <a:off x="8737600" y="6356420"/>
            <a:ext cx="2844800" cy="365125"/>
          </a:xfrm>
          <a:prstGeom prst="rect">
            <a:avLst/>
          </a:prstGeom>
        </p:spPr>
        <p:txBody>
          <a:bodyPr vert="horz" lIns="91440" tIns="45720" rIns="91440" bIns="45720" rtlCol="0" anchor="ctr"/>
          <a:lstStyle>
            <a:lvl1pPr algn="r">
              <a:defRPr sz="1200">
                <a:solidFill>
                  <a:schemeClr val="tx1">
                    <a:tint val="75000"/>
                  </a:schemeClr>
                </a:solidFill>
                <a:latin typeface="cmss10"/>
                <a:cs typeface="CMU Bright" panose="02000603000000000000" pitchFamily="2" charset="0"/>
              </a:defRPr>
            </a:lvl1pPr>
          </a:lstStyle>
          <a:p>
            <a:pPr fontAlgn="base">
              <a:spcBef>
                <a:spcPct val="0"/>
              </a:spcBef>
              <a:spcAft>
                <a:spcPct val="0"/>
              </a:spcAft>
            </a:pPr>
            <a:fld id="{5DED1F89-CCC7-418D-8B04-B4439CAA9783}" type="slidenum">
              <a:rPr lang="en-US" smtClean="0">
                <a:solidFill>
                  <a:prstClr val="black">
                    <a:tint val="75000"/>
                  </a:prstClr>
                </a:solidFill>
              </a:rPr>
              <a:pPr fontAlgn="base">
                <a:spcBef>
                  <a:spcPct val="0"/>
                </a:spcBef>
                <a:spcAft>
                  <a:spcPct val="0"/>
                </a:spcAft>
              </a:pPr>
              <a:t>‹#›</a:t>
            </a:fld>
            <a:endParaRPr lang="en-US" dirty="0">
              <a:solidFill>
                <a:prstClr val="black">
                  <a:tint val="75000"/>
                </a:prstClr>
              </a:solidFill>
            </a:endParaRPr>
          </a:p>
        </p:txBody>
      </p:sp>
    </p:spTree>
    <p:extLst>
      <p:ext uri="{BB962C8B-B14F-4D97-AF65-F5344CB8AC3E}">
        <p14:creationId xmlns:p14="http://schemas.microsoft.com/office/powerpoint/2010/main" val="3864045265"/>
      </p:ext>
    </p:extLst>
  </p:cSld>
  <p:clrMap bg1="lt1" tx1="dk1" bg2="lt2" tx2="dk2" accent1="accent1" accent2="accent2" accent3="accent3" accent4="accent4" accent5="accent5" accent6="accent6" hlink="hlink" folHlink="folHlink"/>
  <p:sldLayoutIdLst>
    <p:sldLayoutId id="2147484094" r:id="rId1"/>
    <p:sldLayoutId id="2147484095" r:id="rId2"/>
    <p:sldLayoutId id="2147484096" r:id="rId3"/>
    <p:sldLayoutId id="2147484097" r:id="rId4"/>
    <p:sldLayoutId id="2147484098" r:id="rId5"/>
    <p:sldLayoutId id="2147484099" r:id="rId6"/>
    <p:sldLayoutId id="2147484100" r:id="rId7"/>
    <p:sldLayoutId id="2147484101" r:id="rId8"/>
    <p:sldLayoutId id="2147484102" r:id="rId9"/>
    <p:sldLayoutId id="2147484103" r:id="rId10"/>
    <p:sldLayoutId id="2147484104"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920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3950848886"/>
      </p:ext>
    </p:extLst>
  </p:cSld>
  <p:clrMap bg1="lt1" tx1="dk1" bg2="lt2" tx2="dk2" accent1="accent1" accent2="accent2" accent3="accent3" accent4="accent4" accent5="accent5" accent6="accent6" hlink="hlink" folHlink="folHlink"/>
  <p:sldLayoutIdLst>
    <p:sldLayoutId id="2147484106" r:id="rId1"/>
    <p:sldLayoutId id="2147484107" r:id="rId2"/>
    <p:sldLayoutId id="2147484108" r:id="rId3"/>
  </p:sldLayoutIdLst>
  <p:txStyles>
    <p:titleStyle>
      <a:lvl1pPr algn="ctr"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
        <a:defRPr sz="2000" kern="1200">
          <a:solidFill>
            <a:schemeClr val="tx1"/>
          </a:solidFill>
          <a:latin typeface="cmss10"/>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000" kern="1200">
          <a:solidFill>
            <a:schemeClr val="tx1"/>
          </a:solidFill>
          <a:latin typeface="cmss1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0"/>
            <a:ext cx="12192000" cy="762000"/>
          </a:xfrm>
          <a:prstGeom prst="rect">
            <a:avLst/>
          </a:prstGeom>
          <a:solidFill>
            <a:srgbClr val="2E249E"/>
          </a:solidFill>
          <a:ln>
            <a:noFill/>
          </a:ln>
          <a:extLst/>
        </p:spPr>
        <p:txBody>
          <a:bodyPr wrap="none" anchor="ctr"/>
          <a:lstStyle/>
          <a:p>
            <a:pPr algn="ctr" fontAlgn="base">
              <a:spcBef>
                <a:spcPct val="0"/>
              </a:spcBef>
              <a:spcAft>
                <a:spcPct val="0"/>
              </a:spcAft>
              <a:defRPr/>
            </a:pPr>
            <a:endParaRPr lang="en-US">
              <a:solidFill>
                <a:srgbClr val="000000"/>
              </a:solidFill>
              <a:latin typeface="Symbol" pitchFamily="18" charset="2"/>
              <a:ea typeface="ＭＳ Ｐゴシック" pitchFamily="34" charset="-128"/>
            </a:endParaRPr>
          </a:p>
        </p:txBody>
      </p:sp>
      <p:sp>
        <p:nvSpPr>
          <p:cNvPr id="1027" name="Rectangle 2"/>
          <p:cNvSpPr>
            <a:spLocks noChangeArrowheads="1"/>
          </p:cNvSpPr>
          <p:nvPr/>
        </p:nvSpPr>
        <p:spPr bwMode="auto">
          <a:xfrm>
            <a:off x="0" y="0"/>
            <a:ext cx="12192000" cy="914400"/>
          </a:xfrm>
          <a:prstGeom prst="rect">
            <a:avLst/>
          </a:prstGeom>
          <a:solidFill>
            <a:schemeClr val="bg1"/>
          </a:solidFill>
          <a:ln w="9525">
            <a:solidFill>
              <a:srgbClr val="FFFFFF"/>
            </a:solidFill>
            <a:round/>
            <a:headEnd/>
            <a:tailEnd/>
          </a:ln>
        </p:spPr>
        <p:txBody>
          <a:bodyPr wrap="none" anchor="ctr"/>
          <a:lstStyle/>
          <a:p>
            <a:pPr algn="ctr" fontAlgn="base">
              <a:spcBef>
                <a:spcPct val="0"/>
              </a:spcBef>
              <a:spcAft>
                <a:spcPct val="0"/>
              </a:spcAft>
              <a:defRPr/>
            </a:pPr>
            <a:endParaRPr lang="en-US">
              <a:solidFill>
                <a:srgbClr val="000000"/>
              </a:solidFill>
              <a:latin typeface="Symbol" pitchFamily="18" charset="2"/>
              <a:ea typeface="ＭＳ Ｐゴシック" pitchFamily="34" charset="-128"/>
            </a:endParaRPr>
          </a:p>
        </p:txBody>
      </p:sp>
      <p:sp>
        <p:nvSpPr>
          <p:cNvPr id="4" name="Rectangle 4"/>
          <p:cNvSpPr>
            <a:spLocks noGrp="1" noChangeArrowheads="1"/>
          </p:cNvSpPr>
          <p:nvPr>
            <p:ph type="dt" sz="half" idx="2"/>
          </p:nvPr>
        </p:nvSpPr>
        <p:spPr>
          <a:xfrm>
            <a:off x="0" y="6629400"/>
            <a:ext cx="4064000" cy="228600"/>
          </a:xfrm>
          <a:prstGeom prst="rect">
            <a:avLst/>
          </a:prstGeom>
        </p:spPr>
        <p:txBody>
          <a:bodyPr/>
          <a:lstStyle>
            <a:lvl1pPr algn="ctr" eaLnBrk="1" hangingPunct="1">
              <a:buClrTx/>
              <a:buSzTx/>
              <a:buFontTx/>
              <a:buNone/>
              <a:defRPr sz="1800">
                <a:latin typeface="Symbol" charset="2"/>
                <a:ea typeface="+mn-ea"/>
                <a:cs typeface="+mn-cs"/>
              </a:defRPr>
            </a:lvl1pPr>
          </a:lstStyle>
          <a:p>
            <a:pPr fontAlgn="base">
              <a:spcBef>
                <a:spcPct val="0"/>
              </a:spcBef>
              <a:spcAft>
                <a:spcPct val="0"/>
              </a:spcAft>
              <a:defRPr/>
            </a:pPr>
            <a:endParaRPr lang="en-US">
              <a:solidFill>
                <a:srgbClr val="000000"/>
              </a:solidFill>
            </a:endParaRPr>
          </a:p>
        </p:txBody>
      </p:sp>
      <p:sp>
        <p:nvSpPr>
          <p:cNvPr id="5" name="Rectangle 5"/>
          <p:cNvSpPr>
            <a:spLocks noGrp="1" noChangeArrowheads="1"/>
          </p:cNvSpPr>
          <p:nvPr>
            <p:ph type="ftr" sz="quarter" idx="3"/>
          </p:nvPr>
        </p:nvSpPr>
        <p:spPr>
          <a:xfrm>
            <a:off x="4064000" y="6629400"/>
            <a:ext cx="4470400" cy="228600"/>
          </a:xfrm>
          <a:prstGeom prst="rect">
            <a:avLst/>
          </a:prstGeom>
        </p:spPr>
        <p:txBody>
          <a:bodyPr/>
          <a:lstStyle>
            <a:lvl1pPr algn="ctr" eaLnBrk="1" hangingPunct="1">
              <a:buClrTx/>
              <a:buSzTx/>
              <a:buFontTx/>
              <a:buNone/>
              <a:defRPr sz="1800">
                <a:latin typeface="Verdana" charset="0"/>
                <a:ea typeface="+mn-ea"/>
                <a:cs typeface="+mn-cs"/>
              </a:defRPr>
            </a:lvl1pPr>
          </a:lstStyle>
          <a:p>
            <a:pPr fontAlgn="base">
              <a:spcBef>
                <a:spcPct val="0"/>
              </a:spcBef>
              <a:spcAft>
                <a:spcPct val="0"/>
              </a:spcAft>
              <a:defRPr/>
            </a:pPr>
            <a:endParaRPr lang="en-US">
              <a:solidFill>
                <a:srgbClr val="000000"/>
              </a:solidFill>
            </a:endParaRPr>
          </a:p>
        </p:txBody>
      </p:sp>
      <p:sp>
        <p:nvSpPr>
          <p:cNvPr id="6" name="Rectangle 6"/>
          <p:cNvSpPr>
            <a:spLocks noGrp="1" noChangeArrowheads="1"/>
          </p:cNvSpPr>
          <p:nvPr>
            <p:ph type="sldNum" sz="quarter" idx="4"/>
          </p:nvPr>
        </p:nvSpPr>
        <p:spPr>
          <a:xfrm>
            <a:off x="8534400" y="6629400"/>
            <a:ext cx="3657600" cy="228600"/>
          </a:xfrm>
          <a:prstGeom prst="rect">
            <a:avLst/>
          </a:prstGeom>
        </p:spPr>
        <p:txBody>
          <a:bodyPr vert="horz" wrap="square" lIns="91440" tIns="45720" rIns="91440" bIns="45720" numCol="1" anchor="t" anchorCtr="0" compatLnSpc="1">
            <a:prstTxWarp prst="textNoShape">
              <a:avLst/>
            </a:prstTxWarp>
          </a:bodyPr>
          <a:lstStyle>
            <a:lvl1pPr algn="ctr">
              <a:defRPr sz="1800">
                <a:latin typeface="Symbol" pitchFamily="18" charset="2"/>
                <a:ea typeface="ＭＳ Ｐゴシック" pitchFamily="34" charset="-128"/>
                <a:cs typeface="Arial" pitchFamily="34" charset="0"/>
              </a:defRPr>
            </a:lvl1pPr>
          </a:lstStyle>
          <a:p>
            <a:pPr fontAlgn="base">
              <a:spcBef>
                <a:spcPct val="0"/>
              </a:spcBef>
              <a:spcAft>
                <a:spcPct val="0"/>
              </a:spcAft>
              <a:defRPr/>
            </a:pPr>
            <a:fld id="{8CFB5092-A74F-44FD-B3BA-98173E4E925E}"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7393519"/>
      </p:ext>
    </p:extLst>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 id="2147484113" r:id="rId4"/>
    <p:sldLayoutId id="2147484114" r:id="rId5"/>
    <p:sldLayoutId id="2147484115" r:id="rId6"/>
    <p:sldLayoutId id="2147484116" r:id="rId7"/>
    <p:sldLayoutId id="2147484117" r:id="rId8"/>
    <p:sldLayoutId id="2147484118" r:id="rId9"/>
    <p:sldLayoutId id="2147484119" r:id="rId10"/>
    <p:sldLayoutId id="2147484120" r:id="rId11"/>
  </p:sldLayoutIdLst>
  <p:timing>
    <p:tnLst>
      <p:par>
        <p:cTn id="1" dur="indefinite" restart="never" nodeType="tmRoot"/>
      </p:par>
    </p:tnLst>
  </p:timing>
  <p:txStyles>
    <p:titleStyle>
      <a:lvl1pPr algn="l" rtl="0" eaLnBrk="0" fontAlgn="base" hangingPunct="0">
        <a:spcBef>
          <a:spcPct val="0"/>
        </a:spcBef>
        <a:spcAft>
          <a:spcPct val="0"/>
        </a:spcAft>
        <a:defRPr sz="4400">
          <a:solidFill>
            <a:schemeClr val="tx2"/>
          </a:solidFill>
          <a:latin typeface="+mj-lt"/>
          <a:ea typeface="Arial" charset="0"/>
          <a:cs typeface="+mj-cs"/>
        </a:defRPr>
      </a:lvl1pPr>
      <a:lvl2pPr algn="l" rtl="0" eaLnBrk="0" fontAlgn="base" hangingPunct="0">
        <a:spcBef>
          <a:spcPct val="0"/>
        </a:spcBef>
        <a:spcAft>
          <a:spcPct val="0"/>
        </a:spcAft>
        <a:defRPr sz="4400">
          <a:solidFill>
            <a:schemeClr val="tx2"/>
          </a:solidFill>
          <a:latin typeface="Garamond" pitchFamily="18" charset="0"/>
          <a:ea typeface="Arial" charset="0"/>
          <a:cs typeface="Arial" charset="0"/>
        </a:defRPr>
      </a:lvl2pPr>
      <a:lvl3pPr algn="l" rtl="0" eaLnBrk="0" fontAlgn="base" hangingPunct="0">
        <a:spcBef>
          <a:spcPct val="0"/>
        </a:spcBef>
        <a:spcAft>
          <a:spcPct val="0"/>
        </a:spcAft>
        <a:defRPr sz="4400">
          <a:solidFill>
            <a:schemeClr val="tx2"/>
          </a:solidFill>
          <a:latin typeface="Garamond" pitchFamily="18" charset="0"/>
          <a:ea typeface="Arial" charset="0"/>
          <a:cs typeface="Arial" charset="0"/>
        </a:defRPr>
      </a:lvl3pPr>
      <a:lvl4pPr algn="l" rtl="0" eaLnBrk="0" fontAlgn="base" hangingPunct="0">
        <a:spcBef>
          <a:spcPct val="0"/>
        </a:spcBef>
        <a:spcAft>
          <a:spcPct val="0"/>
        </a:spcAft>
        <a:defRPr sz="4400">
          <a:solidFill>
            <a:schemeClr val="tx2"/>
          </a:solidFill>
          <a:latin typeface="Garamond" pitchFamily="18" charset="0"/>
          <a:ea typeface="Arial" charset="0"/>
          <a:cs typeface="Arial" charset="0"/>
        </a:defRPr>
      </a:lvl4pPr>
      <a:lvl5pPr algn="l" rtl="0" eaLnBrk="0" fontAlgn="base" hangingPunct="0">
        <a:spcBef>
          <a:spcPct val="0"/>
        </a:spcBef>
        <a:spcAft>
          <a:spcPct val="0"/>
        </a:spcAft>
        <a:defRPr sz="4400">
          <a:solidFill>
            <a:schemeClr val="tx2"/>
          </a:solidFill>
          <a:latin typeface="Garamond" pitchFamily="18" charset="0"/>
          <a:ea typeface="Arial" charset="0"/>
          <a:cs typeface="Arial" charset="0"/>
        </a:defRPr>
      </a:lvl5pPr>
      <a:lvl6pPr marL="457200" algn="l" rtl="0" eaLnBrk="0" fontAlgn="base" hangingPunct="0">
        <a:spcBef>
          <a:spcPct val="0"/>
        </a:spcBef>
        <a:spcAft>
          <a:spcPct val="0"/>
        </a:spcAft>
        <a:defRPr sz="4400">
          <a:solidFill>
            <a:schemeClr val="tx2"/>
          </a:solidFill>
          <a:latin typeface="Garamond" pitchFamily="18" charset="0"/>
          <a:cs typeface="Arial" charset="0"/>
        </a:defRPr>
      </a:lvl6pPr>
      <a:lvl7pPr marL="914400" algn="l" rtl="0" eaLnBrk="0" fontAlgn="base" hangingPunct="0">
        <a:spcBef>
          <a:spcPct val="0"/>
        </a:spcBef>
        <a:spcAft>
          <a:spcPct val="0"/>
        </a:spcAft>
        <a:defRPr sz="4400">
          <a:solidFill>
            <a:schemeClr val="tx2"/>
          </a:solidFill>
          <a:latin typeface="Garamond" pitchFamily="18" charset="0"/>
          <a:cs typeface="Arial" charset="0"/>
        </a:defRPr>
      </a:lvl7pPr>
      <a:lvl8pPr marL="1371600" algn="l" rtl="0" eaLnBrk="0" fontAlgn="base" hangingPunct="0">
        <a:spcBef>
          <a:spcPct val="0"/>
        </a:spcBef>
        <a:spcAft>
          <a:spcPct val="0"/>
        </a:spcAft>
        <a:defRPr sz="4400">
          <a:solidFill>
            <a:schemeClr val="tx2"/>
          </a:solidFill>
          <a:latin typeface="Garamond" pitchFamily="18" charset="0"/>
          <a:cs typeface="Arial" charset="0"/>
        </a:defRPr>
      </a:lvl8pPr>
      <a:lvl9pPr marL="1828800" algn="l" rtl="0" eaLnBrk="0" fontAlgn="base" hangingPunct="0">
        <a:spcBef>
          <a:spcPct val="0"/>
        </a:spcBef>
        <a:spcAft>
          <a:spcPct val="0"/>
        </a:spcAft>
        <a:defRPr sz="4400">
          <a:solidFill>
            <a:schemeClr val="tx2"/>
          </a:solidFill>
          <a:latin typeface="Garamond" pitchFamily="18" charset="0"/>
          <a:cs typeface="Arial" charset="0"/>
        </a:defRPr>
      </a:lvl9pPr>
    </p:titleStyle>
    <p:bodyStyle>
      <a:lvl1pPr marL="342900" indent="-342900" algn="l" rtl="0" eaLnBrk="0" fontAlgn="base" hangingPunct="0">
        <a:spcBef>
          <a:spcPct val="20000"/>
        </a:spcBef>
        <a:spcAft>
          <a:spcPct val="0"/>
        </a:spcAft>
        <a:buClr>
          <a:schemeClr val="bg2"/>
        </a:buClr>
        <a:buSzPct val="75000"/>
        <a:buFont typeface="Wingdings" pitchFamily="2" charset="2"/>
        <a:buChar char="•"/>
        <a:defRPr sz="3200">
          <a:solidFill>
            <a:schemeClr val="bg1"/>
          </a:solidFill>
          <a:latin typeface="+mn-lt"/>
          <a:ea typeface="Arial" charset="0"/>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n"/>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Clr>
          <a:schemeClr val="accent1"/>
        </a:buClr>
        <a:buSzPct val="65000"/>
        <a:buFont typeface="Wingdings" pitchFamily="2" charset="2"/>
        <a:buChar char="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Clr>
          <a:schemeClr val="bg2"/>
        </a:buClr>
        <a:buFont typeface="Wingdings" pitchFamily="2" charset="2"/>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ea typeface="Arial" charset="0"/>
          <a:cs typeface="+mn-cs"/>
        </a:defRPr>
      </a:lvl5pPr>
      <a:lvl6pPr marL="25146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6pPr>
      <a:lvl7pPr marL="29718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7pPr>
      <a:lvl8pPr marL="34290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8pPr>
      <a:lvl9pPr marL="3886200" indent="-228600" algn="l" rtl="0" eaLnBrk="0" fontAlgn="base" hangingPunct="0">
        <a:spcBef>
          <a:spcPct val="20000"/>
        </a:spcBef>
        <a:spcAft>
          <a:spcPct val="0"/>
        </a:spcAft>
        <a:buClr>
          <a:schemeClr val="tx2"/>
        </a:buClr>
        <a:buSzPct val="80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2771" name="Rectangle 3"/>
          <p:cNvSpPr>
            <a:spLocks noGrp="1" noChangeArrowheads="1"/>
          </p:cNvSpPr>
          <p:nvPr>
            <p:ph type="body" idx="1"/>
          </p:nvPr>
        </p:nvSpPr>
        <p:spPr bwMode="auto">
          <a:xfrm>
            <a:off x="609600" y="1600206"/>
            <a:ext cx="109728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defRPr sz="1400" smtClean="0">
                <a:solidFill>
                  <a:srgbClr val="000000"/>
                </a:solidFill>
                <a:latin typeface="Arial" charset="0"/>
                <a:cs typeface="+mn-cs"/>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a:defRPr sz="1400" smtClean="0">
                <a:solidFill>
                  <a:srgbClr val="000000"/>
                </a:solidFill>
                <a:latin typeface="Arial" charset="0"/>
                <a:cs typeface="+mn-cs"/>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a:defRPr sz="1400" smtClean="0">
                <a:solidFill>
                  <a:srgbClr val="000000"/>
                </a:solidFill>
                <a:latin typeface="Arial" charset="0"/>
                <a:cs typeface="+mn-cs"/>
              </a:defRPr>
            </a:lvl1pPr>
          </a:lstStyle>
          <a:p>
            <a:pPr fontAlgn="base">
              <a:spcBef>
                <a:spcPct val="0"/>
              </a:spcBef>
              <a:spcAft>
                <a:spcPct val="0"/>
              </a:spcAft>
              <a:defRPr/>
            </a:pPr>
            <a:fld id="{6999EE56-F511-423F-899A-3FBFE95F52ED}"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2206040311"/>
      </p:ext>
    </p:extLst>
  </p:cSld>
  <p:clrMap bg1="lt1" tx1="dk1" bg2="lt2" tx2="dk2" accent1="accent1" accent2="accent2" accent3="accent3" accent4="accent4" accent5="accent5" accent6="accent6" hlink="hlink" folHlink="folHlink"/>
  <p:sldLayoutIdLst>
    <p:sldLayoutId id="2147484122" r:id="rId1"/>
    <p:sldLayoutId id="2147484123" r:id="rId2"/>
    <p:sldLayoutId id="2147484124" r:id="rId3"/>
    <p:sldLayoutId id="2147484125" r:id="rId4"/>
    <p:sldLayoutId id="2147484126" r:id="rId5"/>
    <p:sldLayoutId id="2147484127" r:id="rId6"/>
    <p:sldLayoutId id="2147484128" r:id="rId7"/>
    <p:sldLayoutId id="2147484129" r:id="rId8"/>
    <p:sldLayoutId id="2147484130" r:id="rId9"/>
    <p:sldLayoutId id="2147484131" r:id="rId10"/>
    <p:sldLayoutId id="214748413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508000" y="838200"/>
            <a:ext cx="110744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5"/>
          <p:cNvSpPr>
            <a:spLocks noChangeArrowheads="1"/>
          </p:cNvSpPr>
          <p:nvPr/>
        </p:nvSpPr>
        <p:spPr bwMode="auto">
          <a:xfrm>
            <a:off x="0" y="0"/>
            <a:ext cx="12192000" cy="762000"/>
          </a:xfrm>
          <a:prstGeom prst="rect">
            <a:avLst/>
          </a:prstGeom>
          <a:solidFill>
            <a:srgbClr val="2E249E"/>
          </a:solidFill>
          <a:ln>
            <a:noFill/>
          </a:ln>
          <a:extLst/>
        </p:spPr>
        <p:txBody>
          <a:bodyPr wrap="none" anchor="ctr"/>
          <a:lstStyle/>
          <a:p>
            <a:pPr algn="ctr" fontAlgn="base">
              <a:spcBef>
                <a:spcPct val="0"/>
              </a:spcBef>
              <a:spcAft>
                <a:spcPct val="0"/>
              </a:spcAft>
              <a:defRPr/>
            </a:pPr>
            <a:endParaRPr lang="en-US" sz="1800">
              <a:solidFill>
                <a:srgbClr val="000000"/>
              </a:solidFill>
              <a:latin typeface="Symbol" pitchFamily="18" charset="2"/>
              <a:ea typeface="ＭＳ Ｐゴシック" pitchFamily="34" charset="-128"/>
            </a:endParaRPr>
          </a:p>
        </p:txBody>
      </p:sp>
      <p:sp>
        <p:nvSpPr>
          <p:cNvPr id="2052" name="Rectangle 2"/>
          <p:cNvSpPr>
            <a:spLocks noGrp="1" noChangeArrowheads="1"/>
          </p:cNvSpPr>
          <p:nvPr>
            <p:ph type="title"/>
          </p:nvPr>
        </p:nvSpPr>
        <p:spPr bwMode="auto">
          <a:xfrm>
            <a:off x="304800" y="152400"/>
            <a:ext cx="1168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167007087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0" fontAlgn="base" hangingPunct="0">
        <a:spcBef>
          <a:spcPct val="0"/>
        </a:spcBef>
        <a:spcAft>
          <a:spcPct val="0"/>
        </a:spcAft>
        <a:defRPr sz="3200">
          <a:solidFill>
            <a:schemeClr val="bg1"/>
          </a:solidFill>
          <a:latin typeface="+mj-lt"/>
          <a:ea typeface="Arial" charset="0"/>
          <a:cs typeface="+mj-cs"/>
        </a:defRPr>
      </a:lvl1pPr>
      <a:lvl2pPr algn="l" rtl="0" eaLnBrk="0" fontAlgn="base" hangingPunct="0">
        <a:spcBef>
          <a:spcPct val="0"/>
        </a:spcBef>
        <a:spcAft>
          <a:spcPct val="0"/>
        </a:spcAft>
        <a:defRPr sz="3200">
          <a:solidFill>
            <a:schemeClr val="bg1"/>
          </a:solidFill>
          <a:latin typeface="cmss10" pitchFamily="34" charset="0"/>
          <a:ea typeface="Arial"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Arial"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Arial"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Arial"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74638"/>
            <a:ext cx="121920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0"/>
            <a:ext cx="10972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4132476960"/>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xStyles>
    <p:titleStyle>
      <a:lvl1pPr algn="ctr" defTabSz="914400" rtl="0" eaLnBrk="1" latinLnBrk="0" hangingPunct="1">
        <a:spcBef>
          <a:spcPct val="0"/>
        </a:spcBef>
        <a:buNone/>
        <a:defRPr sz="3000" b="1" kern="1200">
          <a:solidFill>
            <a:schemeClr val="tx1"/>
          </a:solidFill>
          <a:latin typeface="cmss10"/>
          <a:ea typeface="+mj-ea"/>
          <a:cs typeface="+mj-cs"/>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
        <a:defRPr sz="2800" kern="1200">
          <a:solidFill>
            <a:schemeClr val="tx1"/>
          </a:solidFill>
          <a:latin typeface="cmss10"/>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cmss1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8000" y="838200"/>
            <a:ext cx="110744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ChangeArrowheads="1"/>
          </p:cNvSpPr>
          <p:nvPr/>
        </p:nvSpPr>
        <p:spPr bwMode="auto">
          <a:xfrm>
            <a:off x="0" y="0"/>
            <a:ext cx="12192000" cy="762000"/>
          </a:xfrm>
          <a:prstGeom prst="rect">
            <a:avLst/>
          </a:prstGeom>
          <a:solidFill>
            <a:srgbClr val="2E249E"/>
          </a:solidFill>
          <a:ln>
            <a:noFill/>
          </a:ln>
          <a:extLst/>
        </p:spPr>
        <p:txBody>
          <a:bodyPr wrap="none" lIns="91354" tIns="45678" rIns="91354" bIns="45678" anchor="ctr"/>
          <a:lstStyle/>
          <a:p>
            <a:pPr algn="ctr" fontAlgn="base">
              <a:spcBef>
                <a:spcPct val="0"/>
              </a:spcBef>
              <a:spcAft>
                <a:spcPct val="0"/>
              </a:spcAft>
              <a:defRPr/>
            </a:pPr>
            <a:endParaRPr lang="en-US" sz="1800">
              <a:solidFill>
                <a:srgbClr val="000000"/>
              </a:solidFill>
              <a:latin typeface="Symbol" charset="2"/>
              <a:ea typeface="ＭＳ Ｐゴシック" charset="-128"/>
            </a:endParaRPr>
          </a:p>
        </p:txBody>
      </p:sp>
      <p:sp>
        <p:nvSpPr>
          <p:cNvPr id="1028" name="Rectangle 2"/>
          <p:cNvSpPr>
            <a:spLocks noGrp="1" noChangeArrowheads="1"/>
          </p:cNvSpPr>
          <p:nvPr>
            <p:ph type="title"/>
          </p:nvPr>
        </p:nvSpPr>
        <p:spPr bwMode="auto">
          <a:xfrm>
            <a:off x="304800" y="152400"/>
            <a:ext cx="11684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2858332686"/>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Lst>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body" idx="1"/>
          </p:nvPr>
        </p:nvSpPr>
        <p:spPr bwMode="auto">
          <a:xfrm>
            <a:off x="508000" y="838200"/>
            <a:ext cx="11074400" cy="5791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51" name="Rectangle 5"/>
          <p:cNvSpPr>
            <a:spLocks noChangeArrowheads="1"/>
          </p:cNvSpPr>
          <p:nvPr/>
        </p:nvSpPr>
        <p:spPr bwMode="auto">
          <a:xfrm>
            <a:off x="0" y="0"/>
            <a:ext cx="12192000" cy="762000"/>
          </a:xfrm>
          <a:prstGeom prst="rect">
            <a:avLst/>
          </a:prstGeom>
          <a:solidFill>
            <a:srgbClr val="2E249E"/>
          </a:solidFill>
          <a:ln>
            <a:noFill/>
          </a:ln>
          <a:extLst/>
        </p:spPr>
        <p:txBody>
          <a:bodyPr wrap="none" anchor="ctr"/>
          <a:lstStyle/>
          <a:p>
            <a:pPr algn="ctr">
              <a:defRPr/>
            </a:pPr>
            <a:endParaRPr lang="en-US" sz="1800">
              <a:latin typeface="Symbol" pitchFamily="18" charset="2"/>
              <a:ea typeface="ＭＳ Ｐゴシック" pitchFamily="34" charset="-128"/>
            </a:endParaRPr>
          </a:p>
        </p:txBody>
      </p:sp>
      <p:sp>
        <p:nvSpPr>
          <p:cNvPr id="2052" name="Rectangle 2"/>
          <p:cNvSpPr>
            <a:spLocks noGrp="1" noChangeArrowheads="1"/>
          </p:cNvSpPr>
          <p:nvPr>
            <p:ph type="title"/>
          </p:nvPr>
        </p:nvSpPr>
        <p:spPr bwMode="auto">
          <a:xfrm>
            <a:off x="304800" y="152400"/>
            <a:ext cx="11684000" cy="53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703193439"/>
      </p:ext>
    </p:extLst>
  </p:cSld>
  <p:clrMap bg1="lt1" tx1="dk1" bg2="lt2" tx2="dk2" accent1="accent1" accent2="accent2" accent3="accent3" accent4="accent4" accent5="accent5" accent6="accent6" hlink="hlink" folHlink="folHlink"/>
  <p:sldLayoutIdLst>
    <p:sldLayoutId id="2147483812" r:id="rId1"/>
    <p:sldLayoutId id="2147483813" r:id="rId2"/>
    <p:sldLayoutId id="2147483814" r:id="rId3"/>
    <p:sldLayoutId id="2147483815" r:id="rId4"/>
    <p:sldLayoutId id="2147483816" r:id="rId5"/>
    <p:sldLayoutId id="2147483817" r:id="rId6"/>
    <p:sldLayoutId id="2147483818" r:id="rId7"/>
    <p:sldLayoutId id="2147483819" r:id="rId8"/>
    <p:sldLayoutId id="2147483820" r:id="rId9"/>
    <p:sldLayoutId id="2147483821" r:id="rId10"/>
    <p:sldLayoutId id="2147483822" r:id="rId11"/>
  </p:sldLayoutIdLst>
  <p:txStyles>
    <p:titleStyle>
      <a:lvl1pPr algn="l" rtl="0" eaLnBrk="0" fontAlgn="base" hangingPunct="0">
        <a:spcBef>
          <a:spcPct val="0"/>
        </a:spcBef>
        <a:spcAft>
          <a:spcPct val="0"/>
        </a:spcAft>
        <a:defRPr sz="3200">
          <a:solidFill>
            <a:schemeClr val="bg1"/>
          </a:solidFill>
          <a:latin typeface="+mj-lt"/>
          <a:ea typeface="Arial" charset="0"/>
          <a:cs typeface="+mj-cs"/>
        </a:defRPr>
      </a:lvl1pPr>
      <a:lvl2pPr algn="l" rtl="0" eaLnBrk="0" fontAlgn="base" hangingPunct="0">
        <a:spcBef>
          <a:spcPct val="0"/>
        </a:spcBef>
        <a:spcAft>
          <a:spcPct val="0"/>
        </a:spcAft>
        <a:defRPr sz="3200">
          <a:solidFill>
            <a:schemeClr val="bg1"/>
          </a:solidFill>
          <a:latin typeface="cmss10" pitchFamily="34" charset="0"/>
          <a:ea typeface="Arial" charset="0"/>
          <a:cs typeface="Arial" charset="0"/>
        </a:defRPr>
      </a:lvl2pPr>
      <a:lvl3pPr algn="l" rtl="0" eaLnBrk="0" fontAlgn="base" hangingPunct="0">
        <a:spcBef>
          <a:spcPct val="0"/>
        </a:spcBef>
        <a:spcAft>
          <a:spcPct val="0"/>
        </a:spcAft>
        <a:defRPr sz="3200">
          <a:solidFill>
            <a:schemeClr val="bg1"/>
          </a:solidFill>
          <a:latin typeface="cmss10" pitchFamily="34" charset="0"/>
          <a:ea typeface="Arial" charset="0"/>
          <a:cs typeface="Arial" charset="0"/>
        </a:defRPr>
      </a:lvl3pPr>
      <a:lvl4pPr algn="l" rtl="0" eaLnBrk="0" fontAlgn="base" hangingPunct="0">
        <a:spcBef>
          <a:spcPct val="0"/>
        </a:spcBef>
        <a:spcAft>
          <a:spcPct val="0"/>
        </a:spcAft>
        <a:defRPr sz="3200">
          <a:solidFill>
            <a:schemeClr val="bg1"/>
          </a:solidFill>
          <a:latin typeface="cmss10" pitchFamily="34" charset="0"/>
          <a:ea typeface="Arial" charset="0"/>
          <a:cs typeface="Arial" charset="0"/>
        </a:defRPr>
      </a:lvl4pPr>
      <a:lvl5pPr algn="l" rtl="0" eaLnBrk="0" fontAlgn="base" hangingPunct="0">
        <a:spcBef>
          <a:spcPct val="0"/>
        </a:spcBef>
        <a:spcAft>
          <a:spcPct val="0"/>
        </a:spcAft>
        <a:defRPr sz="3200">
          <a:solidFill>
            <a:schemeClr val="bg1"/>
          </a:solidFill>
          <a:latin typeface="cmss10" pitchFamily="34" charset="0"/>
          <a:ea typeface="Arial" charset="0"/>
          <a:cs typeface="Arial" charset="0"/>
        </a:defRPr>
      </a:lvl5pPr>
      <a:lvl6pPr marL="457200" algn="l" rtl="0" eaLnBrk="1" fontAlgn="base" hangingPunct="1">
        <a:spcBef>
          <a:spcPct val="0"/>
        </a:spcBef>
        <a:spcAft>
          <a:spcPct val="0"/>
        </a:spcAft>
        <a:defRPr sz="3200">
          <a:solidFill>
            <a:schemeClr val="bg1"/>
          </a:solidFill>
          <a:latin typeface="cmss10" pitchFamily="34" charset="0"/>
          <a:cs typeface="Arial" charset="0"/>
        </a:defRPr>
      </a:lvl6pPr>
      <a:lvl7pPr marL="914400" algn="l" rtl="0" eaLnBrk="1" fontAlgn="base" hangingPunct="1">
        <a:spcBef>
          <a:spcPct val="0"/>
        </a:spcBef>
        <a:spcAft>
          <a:spcPct val="0"/>
        </a:spcAft>
        <a:defRPr sz="3200">
          <a:solidFill>
            <a:schemeClr val="bg1"/>
          </a:solidFill>
          <a:latin typeface="cmss10" pitchFamily="34" charset="0"/>
          <a:cs typeface="Arial" charset="0"/>
        </a:defRPr>
      </a:lvl7pPr>
      <a:lvl8pPr marL="1371600" algn="l" rtl="0" eaLnBrk="1" fontAlgn="base" hangingPunct="1">
        <a:spcBef>
          <a:spcPct val="0"/>
        </a:spcBef>
        <a:spcAft>
          <a:spcPct val="0"/>
        </a:spcAft>
        <a:defRPr sz="3200">
          <a:solidFill>
            <a:schemeClr val="bg1"/>
          </a:solidFill>
          <a:latin typeface="cmss10" pitchFamily="34" charset="0"/>
          <a:cs typeface="Arial" charset="0"/>
        </a:defRPr>
      </a:lvl8pPr>
      <a:lvl9pPr marL="1828800"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2900" indent="-3429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1pPr>
      <a:lvl2pPr marL="742950" indent="-28575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30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3pPr>
      <a:lvl4pPr marL="16002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5pPr>
      <a:lvl6pPr marL="25146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718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90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6200" indent="-228600"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508000" y="838200"/>
            <a:ext cx="11074400" cy="5791200"/>
          </a:xfrm>
          <a:prstGeom prst="rect">
            <a:avLst/>
          </a:prstGeom>
          <a:noFill/>
          <a:ln w="9525">
            <a:noFill/>
            <a:miter lim="800000"/>
            <a:headEnd/>
            <a:tailEnd/>
          </a:ln>
        </p:spPr>
        <p:txBody>
          <a:bodyPr vert="horz" wrap="square" lIns="91354" tIns="45678" rIns="91354" bIns="4567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5"/>
          <p:cNvSpPr>
            <a:spLocks noChangeArrowheads="1"/>
          </p:cNvSpPr>
          <p:nvPr/>
        </p:nvSpPr>
        <p:spPr bwMode="auto">
          <a:xfrm>
            <a:off x="0" y="0"/>
            <a:ext cx="12192000" cy="762000"/>
          </a:xfrm>
          <a:prstGeom prst="rect">
            <a:avLst/>
          </a:prstGeom>
          <a:solidFill>
            <a:srgbClr val="2E249E"/>
          </a:solidFill>
          <a:ln>
            <a:noFill/>
          </a:ln>
          <a:extLst/>
        </p:spPr>
        <p:txBody>
          <a:bodyPr wrap="none" lIns="91354" tIns="45678" rIns="91354" bIns="45678" anchor="ctr"/>
          <a:lstStyle/>
          <a:p>
            <a:pPr algn="ctr">
              <a:defRPr/>
            </a:pPr>
            <a:endParaRPr lang="en-US" sz="1800">
              <a:solidFill>
                <a:srgbClr val="000000"/>
              </a:solidFill>
              <a:latin typeface="Symbol" charset="2"/>
              <a:ea typeface="ＭＳ Ｐゴシック" charset="-128"/>
              <a:cs typeface="Arial"/>
            </a:endParaRPr>
          </a:p>
        </p:txBody>
      </p:sp>
      <p:sp>
        <p:nvSpPr>
          <p:cNvPr id="1028" name="Rectangle 2"/>
          <p:cNvSpPr>
            <a:spLocks noGrp="1" noChangeArrowheads="1"/>
          </p:cNvSpPr>
          <p:nvPr>
            <p:ph type="title"/>
          </p:nvPr>
        </p:nvSpPr>
        <p:spPr bwMode="auto">
          <a:xfrm>
            <a:off x="304800" y="152400"/>
            <a:ext cx="11684000" cy="533400"/>
          </a:xfrm>
          <a:prstGeom prst="rect">
            <a:avLst/>
          </a:prstGeom>
          <a:noFill/>
          <a:ln w="9525">
            <a:noFill/>
            <a:miter lim="800000"/>
            <a:headEnd/>
            <a:tailEnd/>
          </a:ln>
        </p:spPr>
        <p:txBody>
          <a:bodyPr vert="horz" wrap="square" lIns="91354" tIns="45678" rIns="91354" bIns="45678" numCol="1" anchor="ctr" anchorCtr="0" compatLnSpc="1">
            <a:prstTxWarp prst="textNoShape">
              <a:avLst/>
            </a:prstTxWarp>
          </a:bodyPr>
          <a:lstStyle/>
          <a:p>
            <a:pPr lvl="0"/>
            <a:r>
              <a:rPr lang="en-US"/>
              <a:t>Click to edit Master title style</a:t>
            </a:r>
          </a:p>
        </p:txBody>
      </p:sp>
    </p:spTree>
    <p:extLst>
      <p:ext uri="{BB962C8B-B14F-4D97-AF65-F5344CB8AC3E}">
        <p14:creationId xmlns:p14="http://schemas.microsoft.com/office/powerpoint/2010/main" val="346000769"/>
      </p:ext>
    </p:extLst>
  </p:cSld>
  <p:clrMap bg1="lt1" tx1="dk1" bg2="lt2" tx2="dk2" accent1="accent1" accent2="accent2" accent3="accent3" accent4="accent4" accent5="accent5" accent6="accent6" hlink="hlink" folHlink="folHlink"/>
  <p:sldLayoutIdLst>
    <p:sldLayoutId id="2147483836" r:id="rId1"/>
    <p:sldLayoutId id="2147483837" r:id="rId2"/>
    <p:sldLayoutId id="2147483838" r:id="rId3"/>
    <p:sldLayoutId id="2147483839" r:id="rId4"/>
    <p:sldLayoutId id="2147483840" r:id="rId5"/>
    <p:sldLayoutId id="2147483841" r:id="rId6"/>
    <p:sldLayoutId id="2147483842" r:id="rId7"/>
    <p:sldLayoutId id="2147483843" r:id="rId8"/>
    <p:sldLayoutId id="2147483844" r:id="rId9"/>
    <p:sldLayoutId id="2147483845" r:id="rId10"/>
    <p:sldLayoutId id="2147483846" r:id="rId11"/>
  </p:sldLayoutIdLst>
  <p:txStyles>
    <p:titleStyle>
      <a:lvl1pPr algn="l" rtl="0" eaLnBrk="0" fontAlgn="base" hangingPunct="0">
        <a:spcBef>
          <a:spcPct val="0"/>
        </a:spcBef>
        <a:spcAft>
          <a:spcPct val="0"/>
        </a:spcAft>
        <a:defRPr sz="3200">
          <a:solidFill>
            <a:schemeClr val="bg1"/>
          </a:solidFill>
          <a:latin typeface="+mj-lt"/>
          <a:ea typeface="ＭＳ Ｐゴシック" charset="0"/>
          <a:cs typeface="ＭＳ Ｐゴシック" charset="-128"/>
        </a:defRPr>
      </a:lvl1pPr>
      <a:lvl2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2pPr>
      <a:lvl3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3pPr>
      <a:lvl4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4pPr>
      <a:lvl5pPr algn="l" rtl="0" eaLnBrk="0" fontAlgn="base" hangingPunct="0">
        <a:spcBef>
          <a:spcPct val="0"/>
        </a:spcBef>
        <a:spcAft>
          <a:spcPct val="0"/>
        </a:spcAft>
        <a:defRPr sz="3200">
          <a:solidFill>
            <a:schemeClr val="bg1"/>
          </a:solidFill>
          <a:latin typeface="cmss10" pitchFamily="34" charset="0"/>
          <a:ea typeface="ＭＳ Ｐゴシック" charset="0"/>
          <a:cs typeface="ＭＳ Ｐゴシック" charset="-128"/>
        </a:defRPr>
      </a:lvl5pPr>
      <a:lvl6pPr marL="456774" algn="l" rtl="0" eaLnBrk="1" fontAlgn="base" hangingPunct="1">
        <a:spcBef>
          <a:spcPct val="0"/>
        </a:spcBef>
        <a:spcAft>
          <a:spcPct val="0"/>
        </a:spcAft>
        <a:defRPr sz="3200">
          <a:solidFill>
            <a:schemeClr val="bg1"/>
          </a:solidFill>
          <a:latin typeface="cmss10" pitchFamily="34" charset="0"/>
          <a:cs typeface="Arial" charset="0"/>
        </a:defRPr>
      </a:lvl6pPr>
      <a:lvl7pPr marL="913544" algn="l" rtl="0" eaLnBrk="1" fontAlgn="base" hangingPunct="1">
        <a:spcBef>
          <a:spcPct val="0"/>
        </a:spcBef>
        <a:spcAft>
          <a:spcPct val="0"/>
        </a:spcAft>
        <a:defRPr sz="3200">
          <a:solidFill>
            <a:schemeClr val="bg1"/>
          </a:solidFill>
          <a:latin typeface="cmss10" pitchFamily="34" charset="0"/>
          <a:cs typeface="Arial" charset="0"/>
        </a:defRPr>
      </a:lvl7pPr>
      <a:lvl8pPr marL="1370319" algn="l" rtl="0" eaLnBrk="1" fontAlgn="base" hangingPunct="1">
        <a:spcBef>
          <a:spcPct val="0"/>
        </a:spcBef>
        <a:spcAft>
          <a:spcPct val="0"/>
        </a:spcAft>
        <a:defRPr sz="3200">
          <a:solidFill>
            <a:schemeClr val="bg1"/>
          </a:solidFill>
          <a:latin typeface="cmss10" pitchFamily="34" charset="0"/>
          <a:cs typeface="Arial" charset="0"/>
        </a:defRPr>
      </a:lvl8pPr>
      <a:lvl9pPr marL="1827089" algn="l" rtl="0" eaLnBrk="1" fontAlgn="base" hangingPunct="1">
        <a:spcBef>
          <a:spcPct val="0"/>
        </a:spcBef>
        <a:spcAft>
          <a:spcPct val="0"/>
        </a:spcAft>
        <a:defRPr sz="3200">
          <a:solidFill>
            <a:schemeClr val="bg1"/>
          </a:solidFill>
          <a:latin typeface="cmss10" pitchFamily="34" charset="0"/>
          <a:cs typeface="Arial" charset="0"/>
        </a:defRPr>
      </a:lvl9pPr>
    </p:titleStyle>
    <p:bodyStyle>
      <a:lvl1pPr marL="341313" indent="-3413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0"/>
          <a:cs typeface="ＭＳ Ｐゴシック" charset="-128"/>
        </a:defRPr>
      </a:lvl1pPr>
      <a:lvl2pPr marL="741363" indent="-284163" algn="l" rtl="0" eaLnBrk="0" fontAlgn="base" hangingPunct="0">
        <a:spcBef>
          <a:spcPct val="20000"/>
        </a:spcBef>
        <a:spcAft>
          <a:spcPct val="0"/>
        </a:spcAft>
        <a:buSzPct val="80000"/>
        <a:buBlip>
          <a:blip r:embed="rId13"/>
        </a:buBlip>
        <a:defRPr sz="2000">
          <a:solidFill>
            <a:schemeClr val="tx1"/>
          </a:solidFill>
          <a:latin typeface="+mn-lt"/>
          <a:ea typeface="Arial" charset="0"/>
          <a:cs typeface="+mn-cs"/>
        </a:defRPr>
      </a:lvl2pPr>
      <a:lvl3pPr marL="11414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3pPr>
      <a:lvl4pPr marL="1598613"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4pPr>
      <a:lvl5pPr marL="2054225" indent="-227013" algn="l" rtl="0" eaLnBrk="0" fontAlgn="base" hangingPunct="0">
        <a:spcBef>
          <a:spcPct val="20000"/>
        </a:spcBef>
        <a:spcAft>
          <a:spcPct val="0"/>
        </a:spcAft>
        <a:buSzPct val="80000"/>
        <a:buBlip>
          <a:blip r:embed="rId13"/>
        </a:buBlip>
        <a:defRPr sz="2000">
          <a:solidFill>
            <a:schemeClr val="tx1"/>
          </a:solidFill>
          <a:latin typeface="+mn-lt"/>
          <a:ea typeface="ＭＳ Ｐゴシック" charset="-128"/>
          <a:cs typeface="+mn-cs"/>
        </a:defRPr>
      </a:lvl5pPr>
      <a:lvl6pPr marL="2512248" indent="-228387" algn="l" rtl="0" eaLnBrk="1" fontAlgn="base" hangingPunct="1">
        <a:spcBef>
          <a:spcPct val="20000"/>
        </a:spcBef>
        <a:spcAft>
          <a:spcPct val="0"/>
        </a:spcAft>
        <a:buSzPct val="80000"/>
        <a:buBlip>
          <a:blip r:embed="rId13"/>
        </a:buBlip>
        <a:defRPr sz="2000">
          <a:solidFill>
            <a:schemeClr val="tx1"/>
          </a:solidFill>
          <a:latin typeface="+mn-lt"/>
          <a:cs typeface="+mn-cs"/>
        </a:defRPr>
      </a:lvl6pPr>
      <a:lvl7pPr marL="2969022" indent="-228387" algn="l" rtl="0" eaLnBrk="1" fontAlgn="base" hangingPunct="1">
        <a:spcBef>
          <a:spcPct val="20000"/>
        </a:spcBef>
        <a:spcAft>
          <a:spcPct val="0"/>
        </a:spcAft>
        <a:buSzPct val="80000"/>
        <a:buBlip>
          <a:blip r:embed="rId13"/>
        </a:buBlip>
        <a:defRPr sz="2000">
          <a:solidFill>
            <a:schemeClr val="tx1"/>
          </a:solidFill>
          <a:latin typeface="+mn-lt"/>
          <a:cs typeface="+mn-cs"/>
        </a:defRPr>
      </a:lvl7pPr>
      <a:lvl8pPr marL="3425793" indent="-228387" algn="l" rtl="0" eaLnBrk="1" fontAlgn="base" hangingPunct="1">
        <a:spcBef>
          <a:spcPct val="20000"/>
        </a:spcBef>
        <a:spcAft>
          <a:spcPct val="0"/>
        </a:spcAft>
        <a:buSzPct val="80000"/>
        <a:buBlip>
          <a:blip r:embed="rId13"/>
        </a:buBlip>
        <a:defRPr sz="2000">
          <a:solidFill>
            <a:schemeClr val="tx1"/>
          </a:solidFill>
          <a:latin typeface="+mn-lt"/>
          <a:cs typeface="+mn-cs"/>
        </a:defRPr>
      </a:lvl8pPr>
      <a:lvl9pPr marL="3882564" indent="-228387" algn="l" rtl="0" eaLnBrk="1" fontAlgn="base" hangingPunct="1">
        <a:spcBef>
          <a:spcPct val="20000"/>
        </a:spcBef>
        <a:spcAft>
          <a:spcPct val="0"/>
        </a:spcAft>
        <a:buSzPct val="80000"/>
        <a:buBlip>
          <a:blip r:embed="rId13"/>
        </a:buBlip>
        <a:defRPr sz="2000">
          <a:solidFill>
            <a:schemeClr val="tx1"/>
          </a:solidFill>
          <a:latin typeface="+mn-lt"/>
          <a:cs typeface="+mn-cs"/>
        </a:defRPr>
      </a:lvl9pPr>
    </p:bodyStyle>
    <p:otherStyle>
      <a:defPPr>
        <a:defRPr lang="en-US"/>
      </a:defPPr>
      <a:lvl1pPr marL="0" algn="l" defTabSz="913544" rtl="0" eaLnBrk="1" latinLnBrk="0" hangingPunct="1">
        <a:defRPr sz="1800" kern="1200">
          <a:solidFill>
            <a:schemeClr val="tx1"/>
          </a:solidFill>
          <a:latin typeface="+mn-lt"/>
          <a:ea typeface="+mn-ea"/>
          <a:cs typeface="+mn-cs"/>
        </a:defRPr>
      </a:lvl1pPr>
      <a:lvl2pPr marL="456774" algn="l" defTabSz="913544" rtl="0" eaLnBrk="1" latinLnBrk="0" hangingPunct="1">
        <a:defRPr sz="1800" kern="1200">
          <a:solidFill>
            <a:schemeClr val="tx1"/>
          </a:solidFill>
          <a:latin typeface="+mn-lt"/>
          <a:ea typeface="+mn-ea"/>
          <a:cs typeface="+mn-cs"/>
        </a:defRPr>
      </a:lvl2pPr>
      <a:lvl3pPr marL="913544" algn="l" defTabSz="913544" rtl="0" eaLnBrk="1" latinLnBrk="0" hangingPunct="1">
        <a:defRPr sz="1800" kern="1200">
          <a:solidFill>
            <a:schemeClr val="tx1"/>
          </a:solidFill>
          <a:latin typeface="+mn-lt"/>
          <a:ea typeface="+mn-ea"/>
          <a:cs typeface="+mn-cs"/>
        </a:defRPr>
      </a:lvl3pPr>
      <a:lvl4pPr marL="1370319" algn="l" defTabSz="913544" rtl="0" eaLnBrk="1" latinLnBrk="0" hangingPunct="1">
        <a:defRPr sz="1800" kern="1200">
          <a:solidFill>
            <a:schemeClr val="tx1"/>
          </a:solidFill>
          <a:latin typeface="+mn-lt"/>
          <a:ea typeface="+mn-ea"/>
          <a:cs typeface="+mn-cs"/>
        </a:defRPr>
      </a:lvl4pPr>
      <a:lvl5pPr marL="1827089" algn="l" defTabSz="913544" rtl="0" eaLnBrk="1" latinLnBrk="0" hangingPunct="1">
        <a:defRPr sz="1800" kern="1200">
          <a:solidFill>
            <a:schemeClr val="tx1"/>
          </a:solidFill>
          <a:latin typeface="+mn-lt"/>
          <a:ea typeface="+mn-ea"/>
          <a:cs typeface="+mn-cs"/>
        </a:defRPr>
      </a:lvl5pPr>
      <a:lvl6pPr marL="2283864" algn="l" defTabSz="913544" rtl="0" eaLnBrk="1" latinLnBrk="0" hangingPunct="1">
        <a:defRPr sz="1800" kern="1200">
          <a:solidFill>
            <a:schemeClr val="tx1"/>
          </a:solidFill>
          <a:latin typeface="+mn-lt"/>
          <a:ea typeface="+mn-ea"/>
          <a:cs typeface="+mn-cs"/>
        </a:defRPr>
      </a:lvl6pPr>
      <a:lvl7pPr marL="2740634" algn="l" defTabSz="913544" rtl="0" eaLnBrk="1" latinLnBrk="0" hangingPunct="1">
        <a:defRPr sz="1800" kern="1200">
          <a:solidFill>
            <a:schemeClr val="tx1"/>
          </a:solidFill>
          <a:latin typeface="+mn-lt"/>
          <a:ea typeface="+mn-ea"/>
          <a:cs typeface="+mn-cs"/>
        </a:defRPr>
      </a:lvl7pPr>
      <a:lvl8pPr marL="3197408" algn="l" defTabSz="913544" rtl="0" eaLnBrk="1" latinLnBrk="0" hangingPunct="1">
        <a:defRPr sz="1800" kern="1200">
          <a:solidFill>
            <a:schemeClr val="tx1"/>
          </a:solidFill>
          <a:latin typeface="+mn-lt"/>
          <a:ea typeface="+mn-ea"/>
          <a:cs typeface="+mn-cs"/>
        </a:defRPr>
      </a:lvl8pPr>
      <a:lvl9pPr marL="3654179" algn="l" defTabSz="913544"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228600"/>
            <a:ext cx="12192000" cy="6858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447800"/>
            <a:ext cx="10972800" cy="50292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1670808208"/>
      </p:ext>
    </p:extLst>
  </p:cSld>
  <p:clrMap bg1="lt1" tx1="dk1" bg2="lt2" tx2="dk2" accent1="accent1" accent2="accent2" accent3="accent3" accent4="accent4" accent5="accent5" accent6="accent6" hlink="hlink" folHlink="folHlink"/>
  <p:sldLayoutIdLst>
    <p:sldLayoutId id="2147483896" r:id="rId1"/>
    <p:sldLayoutId id="2147483897" r:id="rId2"/>
    <p:sldLayoutId id="2147483898" r:id="rId3"/>
    <p:sldLayoutId id="2147483899" r:id="rId4"/>
  </p:sldLayoutIdLst>
  <p:txStyles>
    <p:titleStyle>
      <a:lvl1pPr algn="ctr" defTabSz="914400" rtl="0" eaLnBrk="1" latinLnBrk="0" hangingPunct="1">
        <a:spcBef>
          <a:spcPct val="0"/>
        </a:spcBef>
        <a:buNone/>
        <a:defRPr sz="26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Clr>
          <a:schemeClr val="tx2"/>
        </a:buClr>
        <a:buFont typeface="Wingdings" panose="05000000000000000000" pitchFamily="2" charset="2"/>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cmss1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4720" y="568862"/>
            <a:ext cx="10408320" cy="1143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894720" y="1906761"/>
            <a:ext cx="10408320" cy="43190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1628869821"/>
      </p:ext>
    </p:extLst>
  </p:cSld>
  <p:clrMap bg1="lt1" tx1="dk1" bg2="lt2" tx2="dk2" accent1="accent1" accent2="accent2" accent3="accent3" accent4="accent4" accent5="accent5" accent6="accent6" hlink="hlink" folHlink="folHlink"/>
  <p:sldLayoutIdLst>
    <p:sldLayoutId id="2147484044" r:id="rId1"/>
    <p:sldLayoutId id="2147484045" r:id="rId2"/>
    <p:sldLayoutId id="2147484046" r:id="rId3"/>
    <p:sldLayoutId id="2147484047" r:id="rId4"/>
    <p:sldLayoutId id="2147484048" r:id="rId5"/>
    <p:sldLayoutId id="2147484049" r:id="rId6"/>
    <p:sldLayoutId id="2147484050" r:id="rId7"/>
    <p:sldLayoutId id="2147484051" r:id="rId8"/>
    <p:sldLayoutId id="2147484052" r:id="rId9"/>
    <p:sldLayoutId id="2147484053" r:id="rId10"/>
    <p:sldLayoutId id="2147484054" r:id="rId11"/>
  </p:sldLayoutIdLst>
  <p:txStyles>
    <p:titleStyle>
      <a:lvl1pPr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marL="391483"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marL="587224"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marL="782966"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marL="978706"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218"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7730"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2240"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6754" indent="-195743" algn="ctr" defTabSz="414511"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483" indent="-293613" algn="l" defTabSz="414511"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2966" indent="-260509" algn="l" defTabSz="414511" rtl="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4447" indent="-195743" algn="l" defTabSz="414511" rtl="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5931" indent="-195743" algn="l" defTabSz="414511" rtl="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7414"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1925"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6436"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0947"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5458" indent="-195743" algn="l" defTabSz="414511"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9022" rtl="0" eaLnBrk="1" latinLnBrk="0" hangingPunct="1">
        <a:defRPr sz="1600" kern="1200">
          <a:solidFill>
            <a:schemeClr val="tx1"/>
          </a:solidFill>
          <a:latin typeface="+mn-lt"/>
          <a:ea typeface="+mn-ea"/>
          <a:cs typeface="+mn-cs"/>
        </a:defRPr>
      </a:lvl1pPr>
      <a:lvl2pPr marL="414511" algn="l" defTabSz="829022" rtl="0" eaLnBrk="1" latinLnBrk="0" hangingPunct="1">
        <a:defRPr sz="1600" kern="1200">
          <a:solidFill>
            <a:schemeClr val="tx1"/>
          </a:solidFill>
          <a:latin typeface="+mn-lt"/>
          <a:ea typeface="+mn-ea"/>
          <a:cs typeface="+mn-cs"/>
        </a:defRPr>
      </a:lvl2pPr>
      <a:lvl3pPr marL="829022" algn="l" defTabSz="829022" rtl="0" eaLnBrk="1" latinLnBrk="0" hangingPunct="1">
        <a:defRPr sz="1600" kern="1200">
          <a:solidFill>
            <a:schemeClr val="tx1"/>
          </a:solidFill>
          <a:latin typeface="+mn-lt"/>
          <a:ea typeface="+mn-ea"/>
          <a:cs typeface="+mn-cs"/>
        </a:defRPr>
      </a:lvl3pPr>
      <a:lvl4pPr marL="1243533" algn="l" defTabSz="829022" rtl="0" eaLnBrk="1" latinLnBrk="0" hangingPunct="1">
        <a:defRPr sz="1600" kern="1200">
          <a:solidFill>
            <a:schemeClr val="tx1"/>
          </a:solidFill>
          <a:latin typeface="+mn-lt"/>
          <a:ea typeface="+mn-ea"/>
          <a:cs typeface="+mn-cs"/>
        </a:defRPr>
      </a:lvl4pPr>
      <a:lvl5pPr marL="1658044" algn="l" defTabSz="829022" rtl="0" eaLnBrk="1" latinLnBrk="0" hangingPunct="1">
        <a:defRPr sz="1600" kern="1200">
          <a:solidFill>
            <a:schemeClr val="tx1"/>
          </a:solidFill>
          <a:latin typeface="+mn-lt"/>
          <a:ea typeface="+mn-ea"/>
          <a:cs typeface="+mn-cs"/>
        </a:defRPr>
      </a:lvl5pPr>
      <a:lvl6pPr marL="2072556" algn="l" defTabSz="829022" rtl="0" eaLnBrk="1" latinLnBrk="0" hangingPunct="1">
        <a:defRPr sz="1600" kern="1200">
          <a:solidFill>
            <a:schemeClr val="tx1"/>
          </a:solidFill>
          <a:latin typeface="+mn-lt"/>
          <a:ea typeface="+mn-ea"/>
          <a:cs typeface="+mn-cs"/>
        </a:defRPr>
      </a:lvl6pPr>
      <a:lvl7pPr marL="2487067" algn="l" defTabSz="829022" rtl="0" eaLnBrk="1" latinLnBrk="0" hangingPunct="1">
        <a:defRPr sz="1600" kern="1200">
          <a:solidFill>
            <a:schemeClr val="tx1"/>
          </a:solidFill>
          <a:latin typeface="+mn-lt"/>
          <a:ea typeface="+mn-ea"/>
          <a:cs typeface="+mn-cs"/>
        </a:defRPr>
      </a:lvl7pPr>
      <a:lvl8pPr marL="2901578" algn="l" defTabSz="829022" rtl="0" eaLnBrk="1" latinLnBrk="0" hangingPunct="1">
        <a:defRPr sz="1600" kern="1200">
          <a:solidFill>
            <a:schemeClr val="tx1"/>
          </a:solidFill>
          <a:latin typeface="+mn-lt"/>
          <a:ea typeface="+mn-ea"/>
          <a:cs typeface="+mn-cs"/>
        </a:defRPr>
      </a:lvl8pPr>
      <a:lvl9pPr marL="3316089" algn="l" defTabSz="829022" rtl="0" eaLnBrk="1" latinLnBrk="0" hangingPunct="1">
        <a:defRPr sz="16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894720" y="568862"/>
            <a:ext cx="10408320" cy="114348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smtClean="0"/>
              <a:t>Click to edit the title text format</a:t>
            </a:r>
          </a:p>
        </p:txBody>
      </p:sp>
      <p:sp>
        <p:nvSpPr>
          <p:cNvPr id="1026" name="Rectangle 2"/>
          <p:cNvSpPr>
            <a:spLocks noGrp="1" noChangeArrowheads="1"/>
          </p:cNvSpPr>
          <p:nvPr>
            <p:ph type="body" idx="1"/>
          </p:nvPr>
        </p:nvSpPr>
        <p:spPr bwMode="auto">
          <a:xfrm>
            <a:off x="894720" y="1906761"/>
            <a:ext cx="10408320" cy="43190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round/>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smtClean="0"/>
              <a:t>Click to edit the outline text format</a:t>
            </a:r>
          </a:p>
          <a:p>
            <a:pPr lvl="1"/>
            <a:r>
              <a:rPr lang="en-GB" smtClean="0"/>
              <a:t>Second Outline Level</a:t>
            </a:r>
          </a:p>
          <a:p>
            <a:pPr lvl="2"/>
            <a:r>
              <a:rPr lang="en-GB" smtClean="0"/>
              <a:t>Third Outline Level</a:t>
            </a:r>
          </a:p>
          <a:p>
            <a:pPr lvl="3"/>
            <a:r>
              <a:rPr lang="en-GB" smtClean="0"/>
              <a:t>Fourth Outline Level</a:t>
            </a:r>
          </a:p>
          <a:p>
            <a:pPr lvl="4"/>
            <a:r>
              <a:rPr lang="en-GB" smtClean="0"/>
              <a:t>Fifth Outline Level</a:t>
            </a:r>
          </a:p>
          <a:p>
            <a:pPr lvl="4"/>
            <a:r>
              <a:rPr lang="en-GB" smtClean="0"/>
              <a:t>Sixth Outline Level</a:t>
            </a:r>
          </a:p>
          <a:p>
            <a:pPr lvl="4"/>
            <a:r>
              <a:rPr lang="en-GB" smtClean="0"/>
              <a:t>Seventh Outline Level</a:t>
            </a:r>
          </a:p>
          <a:p>
            <a:pPr lvl="4"/>
            <a:r>
              <a:rPr lang="en-GB" smtClean="0"/>
              <a:t>Eighth Outline Level</a:t>
            </a:r>
          </a:p>
          <a:p>
            <a:pPr lvl="4"/>
            <a:r>
              <a:rPr lang="en-GB" smtClean="0"/>
              <a:t>Ninth Outline Level</a:t>
            </a:r>
          </a:p>
        </p:txBody>
      </p:sp>
    </p:spTree>
    <p:extLst>
      <p:ext uri="{BB962C8B-B14F-4D97-AF65-F5344CB8AC3E}">
        <p14:creationId xmlns:p14="http://schemas.microsoft.com/office/powerpoint/2010/main" val="2277227587"/>
      </p:ext>
    </p:extLst>
  </p:cSld>
  <p:clrMap bg1="lt1" tx1="dk1" bg2="lt2" tx2="dk2" accent1="accent1" accent2="accent2" accent3="accent3" accent4="accent4" accent5="accent5" accent6="accent6" hlink="hlink" folHlink="folHlink"/>
  <p:sldLayoutIdLst>
    <p:sldLayoutId id="2147484056" r:id="rId1"/>
    <p:sldLayoutId id="2147484057" r:id="rId2"/>
    <p:sldLayoutId id="2147484058" r:id="rId3"/>
    <p:sldLayoutId id="2147484059" r:id="rId4"/>
    <p:sldLayoutId id="2147484060" r:id="rId5"/>
    <p:sldLayoutId id="2147484061" r:id="rId6"/>
    <p:sldLayoutId id="2147484062" r:id="rId7"/>
    <p:sldLayoutId id="2147484063" r:id="rId8"/>
    <p:sldLayoutId id="2147484064" r:id="rId9"/>
    <p:sldLayoutId id="2147484065" r:id="rId10"/>
    <p:sldLayoutId id="2147484066" r:id="rId11"/>
  </p:sldLayoutIdLst>
  <p:txStyles>
    <p:titleStyle>
      <a:lvl1pPr algn="ctr" defTabSz="414597"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mj-lt"/>
          <a:ea typeface="+mj-ea"/>
          <a:cs typeface="+mj-cs"/>
        </a:defRPr>
      </a:lvl1pPr>
      <a:lvl2pPr marL="391563" indent="-195783" algn="ctr" defTabSz="414597"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2pPr>
      <a:lvl3pPr marL="587346" indent="-195783" algn="ctr" defTabSz="414597"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3pPr>
      <a:lvl4pPr marL="783128" indent="-195783" algn="ctr" defTabSz="414597"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4pPr>
      <a:lvl5pPr marL="978910" indent="-195783" algn="ctr" defTabSz="414597"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5pPr>
      <a:lvl6pPr marL="1393506" indent="-195783" algn="ctr" defTabSz="414597"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6pPr>
      <a:lvl7pPr marL="1808105" indent="-195783" algn="ctr" defTabSz="414597"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7pPr>
      <a:lvl8pPr marL="2222701" indent="-195783" algn="ctr" defTabSz="414597"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8pPr>
      <a:lvl9pPr marL="2637300" indent="-195783" algn="ctr" defTabSz="414597" rtl="0" fontAlgn="base" hangingPunct="0">
        <a:lnSpc>
          <a:spcPct val="93000"/>
        </a:lnSpc>
        <a:spcBef>
          <a:spcPct val="0"/>
        </a:spcBef>
        <a:spcAft>
          <a:spcPct val="0"/>
        </a:spcAft>
        <a:buClr>
          <a:srgbClr val="000000"/>
        </a:buClr>
        <a:buSzPct val="45000"/>
        <a:buFont typeface="Wingdings" charset="2"/>
        <a:defRPr sz="2500" b="1">
          <a:solidFill>
            <a:srgbClr val="000000"/>
          </a:solidFill>
          <a:latin typeface="Times New Roman" pitchFamily="16" charset="0"/>
          <a:ea typeface="msgothic" charset="0"/>
          <a:cs typeface="msgothic" charset="0"/>
        </a:defRPr>
      </a:lvl9pPr>
    </p:titleStyle>
    <p:bodyStyle>
      <a:lvl1pPr marL="391563" indent="-293673" algn="l" defTabSz="414597" rtl="0" fontAlgn="base" hangingPunct="0">
        <a:lnSpc>
          <a:spcPct val="93000"/>
        </a:lnSpc>
        <a:spcBef>
          <a:spcPct val="0"/>
        </a:spcBef>
        <a:spcAft>
          <a:spcPts val="806"/>
        </a:spcAft>
        <a:buClr>
          <a:srgbClr val="000000"/>
        </a:buClr>
        <a:buSzPct val="100000"/>
        <a:buFont typeface="Arial" charset="0"/>
        <a:buChar char="•"/>
        <a:defRPr sz="1800">
          <a:solidFill>
            <a:srgbClr val="000000"/>
          </a:solidFill>
          <a:latin typeface="+mn-lt"/>
          <a:ea typeface="+mn-ea"/>
          <a:cs typeface="+mn-cs"/>
        </a:defRPr>
      </a:lvl1pPr>
      <a:lvl2pPr marL="783128" indent="-260563" algn="l" defTabSz="414597" rtl="0" fontAlgn="base" hangingPunct="0">
        <a:lnSpc>
          <a:spcPct val="93000"/>
        </a:lnSpc>
        <a:spcBef>
          <a:spcPct val="0"/>
        </a:spcBef>
        <a:spcAft>
          <a:spcPts val="1032"/>
        </a:spcAft>
        <a:buClr>
          <a:srgbClr val="000000"/>
        </a:buClr>
        <a:buSzPct val="75000"/>
        <a:buFont typeface="Symbol" charset="2"/>
        <a:buChar char=""/>
        <a:defRPr sz="2400">
          <a:solidFill>
            <a:srgbClr val="000000"/>
          </a:solidFill>
          <a:latin typeface="+mn-lt"/>
          <a:ea typeface="+mn-ea"/>
          <a:cs typeface="+mn-cs"/>
        </a:defRPr>
      </a:lvl2pPr>
      <a:lvl3pPr marL="1174691" indent="-195783" algn="l" defTabSz="414597" rtl="0" fontAlgn="base" hangingPunct="0">
        <a:lnSpc>
          <a:spcPct val="93000"/>
        </a:lnSpc>
        <a:spcBef>
          <a:spcPct val="0"/>
        </a:spcBef>
        <a:spcAft>
          <a:spcPts val="771"/>
        </a:spcAft>
        <a:buClr>
          <a:srgbClr val="000000"/>
        </a:buClr>
        <a:buSzPct val="45000"/>
        <a:buFont typeface="Wingdings" charset="2"/>
        <a:buChar char=""/>
        <a:defRPr sz="2200">
          <a:solidFill>
            <a:srgbClr val="000000"/>
          </a:solidFill>
          <a:latin typeface="+mn-lt"/>
          <a:ea typeface="+mn-ea"/>
          <a:cs typeface="+mn-cs"/>
        </a:defRPr>
      </a:lvl3pPr>
      <a:lvl4pPr marL="1566256" indent="-195783" algn="l" defTabSz="414597" rtl="0" fontAlgn="base" hangingPunct="0">
        <a:lnSpc>
          <a:spcPct val="93000"/>
        </a:lnSpc>
        <a:spcBef>
          <a:spcPct val="0"/>
        </a:spcBef>
        <a:spcAft>
          <a:spcPts val="522"/>
        </a:spcAft>
        <a:buClr>
          <a:srgbClr val="000000"/>
        </a:buClr>
        <a:buSzPct val="75000"/>
        <a:buFont typeface="Symbol" charset="2"/>
        <a:buChar char=""/>
        <a:defRPr sz="1800">
          <a:solidFill>
            <a:srgbClr val="000000"/>
          </a:solidFill>
          <a:latin typeface="+mn-lt"/>
          <a:ea typeface="+mn-ea"/>
          <a:cs typeface="+mn-cs"/>
        </a:defRPr>
      </a:lvl4pPr>
      <a:lvl5pPr marL="1957820" indent="-195783" algn="l" defTabSz="414597"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5pPr>
      <a:lvl6pPr marL="2372417" indent="-195783" algn="l" defTabSz="414597"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6pPr>
      <a:lvl7pPr marL="2787014" indent="-195783" algn="l" defTabSz="414597"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7pPr>
      <a:lvl8pPr marL="3201611" indent="-195783" algn="l" defTabSz="414597"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8pPr>
      <a:lvl9pPr marL="3616208" indent="-195783" algn="l" defTabSz="414597" rtl="0" fontAlgn="base" hangingPunct="0">
        <a:lnSpc>
          <a:spcPct val="93000"/>
        </a:lnSpc>
        <a:spcBef>
          <a:spcPct val="0"/>
        </a:spcBef>
        <a:spcAft>
          <a:spcPts val="261"/>
        </a:spcAft>
        <a:buClr>
          <a:srgbClr val="000000"/>
        </a:buClr>
        <a:buSzPct val="45000"/>
        <a:buFont typeface="Wingdings" charset="2"/>
        <a:buChar char=""/>
        <a:defRPr sz="1800">
          <a:solidFill>
            <a:srgbClr val="000000"/>
          </a:solidFill>
          <a:latin typeface="+mn-lt"/>
          <a:ea typeface="+mn-ea"/>
          <a:cs typeface="+mn-cs"/>
        </a:defRPr>
      </a:lvl9pPr>
    </p:bodyStyle>
    <p:otherStyle>
      <a:defPPr>
        <a:defRPr lang="en-US"/>
      </a:defPPr>
      <a:lvl1pPr marL="0" algn="l" defTabSz="829194" rtl="0" eaLnBrk="1" latinLnBrk="0" hangingPunct="1">
        <a:defRPr sz="1600" kern="1200">
          <a:solidFill>
            <a:schemeClr val="tx1"/>
          </a:solidFill>
          <a:latin typeface="+mn-lt"/>
          <a:ea typeface="+mn-ea"/>
          <a:cs typeface="+mn-cs"/>
        </a:defRPr>
      </a:lvl1pPr>
      <a:lvl2pPr marL="414597" algn="l" defTabSz="829194" rtl="0" eaLnBrk="1" latinLnBrk="0" hangingPunct="1">
        <a:defRPr sz="1600" kern="1200">
          <a:solidFill>
            <a:schemeClr val="tx1"/>
          </a:solidFill>
          <a:latin typeface="+mn-lt"/>
          <a:ea typeface="+mn-ea"/>
          <a:cs typeface="+mn-cs"/>
        </a:defRPr>
      </a:lvl2pPr>
      <a:lvl3pPr marL="829194" algn="l" defTabSz="829194" rtl="0" eaLnBrk="1" latinLnBrk="0" hangingPunct="1">
        <a:defRPr sz="1600" kern="1200">
          <a:solidFill>
            <a:schemeClr val="tx1"/>
          </a:solidFill>
          <a:latin typeface="+mn-lt"/>
          <a:ea typeface="+mn-ea"/>
          <a:cs typeface="+mn-cs"/>
        </a:defRPr>
      </a:lvl3pPr>
      <a:lvl4pPr marL="1243791" algn="l" defTabSz="829194" rtl="0" eaLnBrk="1" latinLnBrk="0" hangingPunct="1">
        <a:defRPr sz="1600" kern="1200">
          <a:solidFill>
            <a:schemeClr val="tx1"/>
          </a:solidFill>
          <a:latin typeface="+mn-lt"/>
          <a:ea typeface="+mn-ea"/>
          <a:cs typeface="+mn-cs"/>
        </a:defRPr>
      </a:lvl4pPr>
      <a:lvl5pPr marL="1658388" algn="l" defTabSz="829194" rtl="0" eaLnBrk="1" latinLnBrk="0" hangingPunct="1">
        <a:defRPr sz="1600" kern="1200">
          <a:solidFill>
            <a:schemeClr val="tx1"/>
          </a:solidFill>
          <a:latin typeface="+mn-lt"/>
          <a:ea typeface="+mn-ea"/>
          <a:cs typeface="+mn-cs"/>
        </a:defRPr>
      </a:lvl5pPr>
      <a:lvl6pPr marL="2072986" algn="l" defTabSz="829194" rtl="0" eaLnBrk="1" latinLnBrk="0" hangingPunct="1">
        <a:defRPr sz="1600" kern="1200">
          <a:solidFill>
            <a:schemeClr val="tx1"/>
          </a:solidFill>
          <a:latin typeface="+mn-lt"/>
          <a:ea typeface="+mn-ea"/>
          <a:cs typeface="+mn-cs"/>
        </a:defRPr>
      </a:lvl6pPr>
      <a:lvl7pPr marL="2487583" algn="l" defTabSz="829194" rtl="0" eaLnBrk="1" latinLnBrk="0" hangingPunct="1">
        <a:defRPr sz="1600" kern="1200">
          <a:solidFill>
            <a:schemeClr val="tx1"/>
          </a:solidFill>
          <a:latin typeface="+mn-lt"/>
          <a:ea typeface="+mn-ea"/>
          <a:cs typeface="+mn-cs"/>
        </a:defRPr>
      </a:lvl7pPr>
      <a:lvl8pPr marL="2902180" algn="l" defTabSz="829194" rtl="0" eaLnBrk="1" latinLnBrk="0" hangingPunct="1">
        <a:defRPr sz="1600" kern="1200">
          <a:solidFill>
            <a:schemeClr val="tx1"/>
          </a:solidFill>
          <a:latin typeface="+mn-lt"/>
          <a:ea typeface="+mn-ea"/>
          <a:cs typeface="+mn-cs"/>
        </a:defRPr>
      </a:lvl8pPr>
      <a:lvl9pPr marL="3316777" algn="l" defTabSz="829194" rtl="0" eaLnBrk="1" latinLnBrk="0" hangingPunct="1">
        <a:defRPr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6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0.xml"/><Relationship Id="rId1" Type="http://schemas.openxmlformats.org/officeDocument/2006/relationships/slideLayout" Target="../slideLayouts/slideLayout80.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80.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9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5.xml"/><Relationship Id="rId1" Type="http://schemas.openxmlformats.org/officeDocument/2006/relationships/slideLayout" Target="../slideLayouts/slideLayout115.xml"/><Relationship Id="rId5" Type="http://schemas.openxmlformats.org/officeDocument/2006/relationships/image" Target="../media/image8.jpe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115.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1.xml"/><Relationship Id="rId1" Type="http://schemas.openxmlformats.org/officeDocument/2006/relationships/slideLayout" Target="../slideLayouts/slideLayout121.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2.xml"/><Relationship Id="rId1" Type="http://schemas.openxmlformats.org/officeDocument/2006/relationships/slideLayout" Target="../slideLayouts/slideLayout12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115.xml"/></Relationships>
</file>

<file path=ppt/slides/_rels/slide2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5.xml"/><Relationship Id="rId1" Type="http://schemas.openxmlformats.org/officeDocument/2006/relationships/slideLayout" Target="../slideLayouts/slideLayout115.xml"/></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6.xml"/><Relationship Id="rId1" Type="http://schemas.openxmlformats.org/officeDocument/2006/relationships/slideLayout" Target="../slideLayouts/slideLayout11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3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21.xml"/></Relationships>
</file>

<file path=ppt/slides/_rels/slide3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69.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6.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7.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69.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69.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69.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8.xml"/><Relationship Id="rId1" Type="http://schemas.openxmlformats.org/officeDocument/2006/relationships/slideLayout" Target="../slideLayouts/slideLayout6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p:cNvSpPr txBox="1">
            <a:spLocks noChangeArrowheads="1"/>
          </p:cNvSpPr>
          <p:nvPr/>
        </p:nvSpPr>
        <p:spPr>
          <a:xfrm>
            <a:off x="1981200" y="2170863"/>
            <a:ext cx="8305800" cy="6858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endParaRPr kumimoji="0" lang="en-US" sz="2000" b="0" i="0" u="none" strike="noStrike" kern="1200" cap="none" spc="0" normalizeH="0" baseline="0" noProof="0" dirty="0">
              <a:ln>
                <a:noFill/>
              </a:ln>
              <a:solidFill>
                <a:prstClr val="white"/>
              </a:solidFill>
              <a:effectLst/>
              <a:uLnTx/>
              <a:uFillTx/>
              <a:latin typeface="Calibri"/>
              <a:ea typeface="ＭＳ Ｐゴシック" pitchFamily="34" charset="-128"/>
              <a:cs typeface="+mj-cs"/>
            </a:endParaRPr>
          </a:p>
        </p:txBody>
      </p:sp>
      <p:sp>
        <p:nvSpPr>
          <p:cNvPr id="12" name="Rectangle 3"/>
          <p:cNvSpPr txBox="1">
            <a:spLocks noChangeArrowheads="1"/>
          </p:cNvSpPr>
          <p:nvPr/>
        </p:nvSpPr>
        <p:spPr>
          <a:xfrm>
            <a:off x="3524127" y="1905000"/>
            <a:ext cx="5391276" cy="1219200"/>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pitchFamily="34" charset="-128"/>
                <a:cs typeface="ＭＳ Ｐゴシック" pitchFamily="34" charset="-128"/>
              </a:rPr>
              <a:t>Professor Raj Chetty</a:t>
            </a: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a:ln>
                  <a:noFill/>
                </a:ln>
                <a:solidFill>
                  <a:prstClr val="black"/>
                </a:solidFill>
                <a:effectLst/>
                <a:uLnTx/>
                <a:uFillTx/>
                <a:latin typeface="Calibri"/>
                <a:ea typeface="ＭＳ Ｐゴシック" pitchFamily="34" charset="-128"/>
                <a:cs typeface="ＭＳ Ｐゴシック" pitchFamily="34" charset="-128"/>
              </a:rPr>
              <a:t>Head Section Leader Rebecca </a:t>
            </a:r>
            <a:r>
              <a:rPr kumimoji="0" lang="en-US" sz="2400" b="0" i="0" u="none" strike="noStrike" kern="1200" cap="none" spc="0" normalizeH="0" baseline="0" noProof="0" dirty="0" err="1">
                <a:ln>
                  <a:noFill/>
                </a:ln>
                <a:solidFill>
                  <a:prstClr val="black"/>
                </a:solidFill>
                <a:effectLst/>
                <a:uLnTx/>
                <a:uFillTx/>
                <a:latin typeface="Calibri"/>
                <a:ea typeface="ＭＳ Ｐゴシック" pitchFamily="34" charset="-128"/>
                <a:cs typeface="ＭＳ Ｐゴシック" pitchFamily="34" charset="-128"/>
              </a:rPr>
              <a:t>Toseland</a:t>
            </a:r>
            <a:endParaRPr kumimoji="0" lang="en-US" sz="2400" b="0" i="0" u="none" strike="noStrike" kern="1200" cap="none" spc="0" normalizeH="0" baseline="0" noProof="0" dirty="0">
              <a:ln>
                <a:noFill/>
              </a:ln>
              <a:solidFill>
                <a:prstClr val="black"/>
              </a:solidFill>
              <a:effectLst/>
              <a:uLnTx/>
              <a:uFillTx/>
              <a:latin typeface="Calibri"/>
              <a:ea typeface="ＭＳ Ｐゴシック" pitchFamily="34" charset="-128"/>
              <a:cs typeface="ＭＳ Ｐゴシック" pitchFamily="34" charset="-128"/>
            </a:endParaRPr>
          </a:p>
          <a:p>
            <a:pPr marL="0" marR="0" lvl="0" indent="0" algn="ctr" defTabSz="914400" rtl="0" eaLnBrk="1" fontAlgn="auto" latinLnBrk="0" hangingPunct="1">
              <a:lnSpc>
                <a:spcPct val="90000"/>
              </a:lnSpc>
              <a:spcBef>
                <a:spcPct val="20000"/>
              </a:spcBef>
              <a:spcAft>
                <a:spcPts val="0"/>
              </a:spcAft>
              <a:buClrTx/>
              <a:buSzTx/>
              <a:buFont typeface="Arial" pitchFamily="34" charset="0"/>
              <a:buNone/>
              <a:tabLst/>
              <a:defRPr/>
            </a:pPr>
            <a:endParaRPr kumimoji="0" lang="en-US" sz="1200" b="0" i="0" u="none" strike="noStrike" kern="1200" cap="none" spc="0" normalizeH="0" baseline="0" noProof="0" dirty="0">
              <a:ln>
                <a:noFill/>
              </a:ln>
              <a:solidFill>
                <a:prstClr val="black"/>
              </a:solidFill>
              <a:effectLst/>
              <a:uLnTx/>
              <a:uFillTx/>
              <a:latin typeface="Calibri"/>
              <a:ea typeface="ＭＳ Ｐゴシック" pitchFamily="34" charset="-128"/>
              <a:cs typeface="ＭＳ Ｐゴシック" pitchFamily="34" charset="-128"/>
            </a:endParaRPr>
          </a:p>
        </p:txBody>
      </p:sp>
      <p:sp>
        <p:nvSpPr>
          <p:cNvPr id="2" name="Rectangle 1"/>
          <p:cNvSpPr/>
          <p:nvPr/>
        </p:nvSpPr>
        <p:spPr>
          <a:xfrm>
            <a:off x="1524000" y="381130"/>
            <a:ext cx="9144000" cy="1261884"/>
          </a:xfrm>
          <a:prstGeom prst="rect">
            <a:avLst/>
          </a:prstGeom>
          <a:effectLst/>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a:ln>
                  <a:noFill/>
                </a:ln>
                <a:solidFill>
                  <a:srgbClr val="002060"/>
                </a:solidFill>
                <a:effectLst/>
                <a:uLnTx/>
                <a:uFillTx/>
                <a:latin typeface="Helvetica" panose="020B0604020202020204" pitchFamily="34" charset="0"/>
                <a:ea typeface="ＭＳ Ｐゴシック" pitchFamily="34" charset="-128"/>
                <a:cs typeface="Helvetica" panose="020B0604020202020204" pitchFamily="34" charset="0"/>
              </a:rPr>
              <a:t>Using Big Data To Solve </a:t>
            </a:r>
            <a:endParaRPr kumimoji="0" lang="en-US" sz="3800" b="1" i="0" u="none" strike="noStrike" kern="1200" cap="none" spc="0" normalizeH="0" baseline="0" noProof="0" dirty="0" smtClean="0">
              <a:ln>
                <a:noFill/>
              </a:ln>
              <a:solidFill>
                <a:srgbClr val="002060"/>
              </a:solidFill>
              <a:effectLst/>
              <a:uLnTx/>
              <a:uFillTx/>
              <a:latin typeface="Helvetica" panose="020B0604020202020204" pitchFamily="34" charset="0"/>
              <a:ea typeface="ＭＳ Ｐゴシック" pitchFamily="34" charset="-128"/>
              <a:cs typeface="Helvetica"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800" b="1" i="0" u="none" strike="noStrike" kern="1200" cap="none" spc="0" normalizeH="0" baseline="0" noProof="0" dirty="0" smtClean="0">
                <a:ln>
                  <a:noFill/>
                </a:ln>
                <a:solidFill>
                  <a:srgbClr val="002060"/>
                </a:solidFill>
                <a:effectLst/>
                <a:uLnTx/>
                <a:uFillTx/>
                <a:latin typeface="Helvetica" panose="020B0604020202020204" pitchFamily="34" charset="0"/>
                <a:ea typeface="ＭＳ Ｐゴシック" pitchFamily="34" charset="-128"/>
                <a:cs typeface="Helvetica" panose="020B0604020202020204" pitchFamily="34" charset="0"/>
              </a:rPr>
              <a:t>Economic </a:t>
            </a:r>
            <a:r>
              <a:rPr kumimoji="0" lang="en-US" sz="3800" b="1" i="0" u="none" strike="noStrike" kern="1200" cap="none" spc="0" normalizeH="0" baseline="0" noProof="0" dirty="0">
                <a:ln>
                  <a:noFill/>
                </a:ln>
                <a:solidFill>
                  <a:srgbClr val="002060"/>
                </a:solidFill>
                <a:effectLst/>
                <a:uLnTx/>
                <a:uFillTx/>
                <a:latin typeface="Helvetica" panose="020B0604020202020204" pitchFamily="34" charset="0"/>
                <a:ea typeface="ＭＳ Ｐゴシック" pitchFamily="34" charset="-128"/>
                <a:cs typeface="Helvetica" panose="020B0604020202020204" pitchFamily="34" charset="0"/>
              </a:rPr>
              <a:t>and Social Problems</a:t>
            </a:r>
          </a:p>
        </p:txBody>
      </p:sp>
      <p:pic>
        <p:nvPicPr>
          <p:cNvPr id="7" name="Picture 2" descr="http://www.fau.edu/eop/j0430642.jpg"/>
          <p:cNvPicPr>
            <a:picLocks noChangeAspect="1" noChangeArrowheads="1"/>
          </p:cNvPicPr>
          <p:nvPr/>
        </p:nvPicPr>
        <p:blipFill rotWithShape="1">
          <a:blip r:embed="rId3"/>
          <a:srcRect t="32961" b="20306"/>
          <a:stretch/>
        </p:blipFill>
        <p:spPr bwMode="auto">
          <a:xfrm>
            <a:off x="52" y="3065741"/>
            <a:ext cx="12191999" cy="3792519"/>
          </a:xfrm>
          <a:prstGeom prst="rect">
            <a:avLst/>
          </a:prstGeom>
          <a:noFill/>
        </p:spPr>
      </p:pic>
      <p:sp>
        <p:nvSpPr>
          <p:cNvPr id="8" name="TextBox 7"/>
          <p:cNvSpPr txBox="1"/>
          <p:nvPr/>
        </p:nvSpPr>
        <p:spPr>
          <a:xfrm>
            <a:off x="10335667" y="2883830"/>
            <a:ext cx="1923924" cy="215444"/>
          </a:xfrm>
          <a:prstGeom prst="rect">
            <a:avLst/>
          </a:prstGeom>
          <a:noFill/>
        </p:spPr>
        <p:txBody>
          <a:bodyPr wrap="none" rtlCol="0">
            <a:spAutoFit/>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sz="800" b="0" i="0" u="none" strike="noStrike" kern="1200" cap="none" spc="0" normalizeH="0" baseline="0" noProof="0" dirty="0">
                <a:ln>
                  <a:noFill/>
                </a:ln>
                <a:solidFill>
                  <a:prstClr val="black"/>
                </a:solidFill>
                <a:effectLst/>
                <a:uLnTx/>
                <a:uFillTx/>
                <a:latin typeface="cmss10"/>
                <a:ea typeface="+mn-ea"/>
                <a:cs typeface="CMU Bright" panose="02000603000000000000" pitchFamily="2" charset="0"/>
              </a:rPr>
              <a:t>Photo Credit: Florida Atlantic University</a:t>
            </a:r>
          </a:p>
        </p:txBody>
      </p:sp>
    </p:spTree>
    <p:extLst>
      <p:ext uri="{BB962C8B-B14F-4D97-AF65-F5344CB8AC3E}">
        <p14:creationId xmlns:p14="http://schemas.microsoft.com/office/powerpoint/2010/main" val="24431578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838204"/>
            <a:ext cx="7458939" cy="527536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a:spLocks noChangeArrowheads="1"/>
          </p:cNvSpPr>
          <p:nvPr/>
        </p:nvSpPr>
        <p:spPr bwMode="auto">
          <a:xfrm>
            <a:off x="609600" y="304800"/>
            <a:ext cx="1097280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dirty="0" smtClean="0">
                <a:solidFill>
                  <a:srgbClr val="1E2D70"/>
                </a:solidFill>
                <a:latin typeface="Arial"/>
                <a:ea typeface="ＭＳ Ｐゴシック" charset="-128"/>
                <a:cs typeface="Arial"/>
              </a:rPr>
              <a:t>Test Score Achievement: Regression Discontinuity Estimates</a:t>
            </a:r>
            <a:endParaRPr lang="en-US" b="1" dirty="0">
              <a:solidFill>
                <a:srgbClr val="1E2D70"/>
              </a:solidFill>
              <a:latin typeface="Arial"/>
              <a:ea typeface="ＭＳ Ｐゴシック" charset="-128"/>
              <a:cs typeface="Arial"/>
            </a:endParaRPr>
          </a:p>
        </p:txBody>
      </p:sp>
    </p:spTree>
    <p:extLst>
      <p:ext uri="{BB962C8B-B14F-4D97-AF65-F5344CB8AC3E}">
        <p14:creationId xmlns:p14="http://schemas.microsoft.com/office/powerpoint/2010/main" val="24640695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09801" y="838204"/>
            <a:ext cx="7458939" cy="5275367"/>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a:spLocks noChangeArrowheads="1"/>
          </p:cNvSpPr>
          <p:nvPr/>
        </p:nvSpPr>
        <p:spPr bwMode="auto">
          <a:xfrm>
            <a:off x="609600" y="304800"/>
            <a:ext cx="1097280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dirty="0" smtClean="0">
                <a:solidFill>
                  <a:srgbClr val="1E2D70"/>
                </a:solidFill>
                <a:latin typeface="Arial"/>
                <a:ea typeface="ＭＳ Ｐゴシック" charset="-128"/>
                <a:cs typeface="Arial"/>
              </a:rPr>
              <a:t>Test Score Achievement: Regression Discontinuity Estimates</a:t>
            </a:r>
            <a:endParaRPr lang="en-US" b="1" dirty="0">
              <a:solidFill>
                <a:srgbClr val="1E2D70"/>
              </a:solidFill>
              <a:latin typeface="Arial"/>
              <a:ea typeface="ＭＳ Ｐゴシック" charset="-128"/>
              <a:cs typeface="Arial"/>
            </a:endParaRPr>
          </a:p>
        </p:txBody>
      </p:sp>
      <p:sp>
        <p:nvSpPr>
          <p:cNvPr id="5" name="TextBox 4"/>
          <p:cNvSpPr txBox="1"/>
          <p:nvPr/>
        </p:nvSpPr>
        <p:spPr>
          <a:xfrm>
            <a:off x="2362200" y="6135537"/>
            <a:ext cx="8001000" cy="646331"/>
          </a:xfrm>
          <a:prstGeom prst="rect">
            <a:avLst/>
          </a:prstGeom>
          <a:noFill/>
        </p:spPr>
        <p:txBody>
          <a:bodyPr wrap="square" rtlCol="0">
            <a:spAutoFit/>
          </a:bodyPr>
          <a:lstStyle/>
          <a:p>
            <a:r>
              <a:rPr lang="en-US" i="1" dirty="0" smtClean="0">
                <a:solidFill>
                  <a:srgbClr val="0070C0"/>
                </a:solidFill>
                <a:latin typeface="Arial" panose="020B0604020202020204" pitchFamily="34" charset="0"/>
                <a:cs typeface="Arial" panose="020B0604020202020204" pitchFamily="34" charset="0"/>
              </a:rPr>
              <a:t>Test scores jump by 0.2 standard deviations (8 percentiles) at cutoff</a:t>
            </a:r>
          </a:p>
          <a:p>
            <a:r>
              <a:rPr lang="en-US" i="1" dirty="0" smtClean="0">
                <a:solidFill>
                  <a:srgbClr val="0070C0"/>
                </a:solidFill>
                <a:latin typeface="Arial" panose="020B0604020202020204" pitchFamily="34" charset="0"/>
                <a:cs typeface="Arial" panose="020B0604020202020204" pitchFamily="34" charset="0"/>
                <a:sym typeface="Wingdings" panose="05000000000000000000" pitchFamily="2" charset="2"/>
              </a:rPr>
              <a:t> Reducing class size by 5 students causes 8 percentile increase in scores</a:t>
            </a:r>
            <a:endParaRPr lang="en-US" i="1"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7699147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48959" y="914401"/>
            <a:ext cx="7276044" cy="5181600"/>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3" name="Rectangle 2"/>
          <p:cNvSpPr>
            <a:spLocks noChangeArrowheads="1"/>
          </p:cNvSpPr>
          <p:nvPr/>
        </p:nvSpPr>
        <p:spPr bwMode="auto">
          <a:xfrm>
            <a:off x="609600" y="304800"/>
            <a:ext cx="1097280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dirty="0" smtClean="0">
                <a:solidFill>
                  <a:srgbClr val="1E2D70"/>
                </a:solidFill>
                <a:latin typeface="Arial"/>
                <a:ea typeface="ＭＳ Ｐゴシック" charset="-128"/>
                <a:cs typeface="Arial"/>
              </a:rPr>
              <a:t>Earnings Impacts: Regression Discontinuity Estimates</a:t>
            </a:r>
            <a:endParaRPr lang="en-US" b="1" dirty="0">
              <a:solidFill>
                <a:srgbClr val="1E2D70"/>
              </a:solidFill>
              <a:latin typeface="Arial"/>
              <a:ea typeface="ＭＳ Ｐゴシック" charset="-128"/>
              <a:cs typeface="Arial"/>
            </a:endParaRPr>
          </a:p>
        </p:txBody>
      </p:sp>
      <p:sp>
        <p:nvSpPr>
          <p:cNvPr id="4" name="TextBox 3"/>
          <p:cNvSpPr txBox="1"/>
          <p:nvPr/>
        </p:nvSpPr>
        <p:spPr>
          <a:xfrm>
            <a:off x="2514600" y="6135537"/>
            <a:ext cx="7239000" cy="646331"/>
          </a:xfrm>
          <a:prstGeom prst="rect">
            <a:avLst/>
          </a:prstGeom>
          <a:noFill/>
        </p:spPr>
        <p:txBody>
          <a:bodyPr wrap="square" rtlCol="0">
            <a:spAutoFit/>
          </a:bodyPr>
          <a:lstStyle/>
          <a:p>
            <a:r>
              <a:rPr lang="en-US" i="1" dirty="0" smtClean="0">
                <a:solidFill>
                  <a:srgbClr val="0070C0"/>
                </a:solidFill>
                <a:latin typeface="Arial" panose="020B0604020202020204" pitchFamily="34" charset="0"/>
                <a:cs typeface="Arial" panose="020B0604020202020204" pitchFamily="34" charset="0"/>
              </a:rPr>
              <a:t>Earnings jump by 0.04 log points (4 percent) at cutoff</a:t>
            </a:r>
          </a:p>
          <a:p>
            <a:r>
              <a:rPr lang="en-US" i="1" dirty="0" smtClean="0">
                <a:solidFill>
                  <a:srgbClr val="0070C0"/>
                </a:solidFill>
                <a:latin typeface="Arial" panose="020B0604020202020204" pitchFamily="34" charset="0"/>
                <a:cs typeface="Arial" panose="020B0604020202020204" pitchFamily="34" charset="0"/>
                <a:sym typeface="Wingdings" panose="05000000000000000000" pitchFamily="2" charset="2"/>
              </a:rPr>
              <a:t> Reducing class size by 5 students causes 4% increase in earnings</a:t>
            </a:r>
            <a:endParaRPr lang="en-US" i="1" dirty="0" smtClean="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4254438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200" dirty="0" smtClean="0">
                <a:solidFill>
                  <a:srgbClr val="000000"/>
                </a:solidFill>
                <a:latin typeface="Arial" pitchFamily="34" charset="0"/>
                <a:cs typeface="Arial" pitchFamily="34" charset="0"/>
              </a:rPr>
              <a:t>Reducing class sizes in primary school by hiring more teachers can have large returns</a:t>
            </a:r>
          </a:p>
          <a:p>
            <a:endParaRPr lang="en-US" sz="22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Present value of lifetime earnings of a child growing up in a family at 25</a:t>
            </a:r>
            <a:r>
              <a:rPr lang="en-US" sz="2000" baseline="30000" dirty="0" smtClean="0">
                <a:solidFill>
                  <a:srgbClr val="000000"/>
                </a:solidFill>
                <a:latin typeface="Arial" pitchFamily="34" charset="0"/>
                <a:cs typeface="Arial" pitchFamily="34" charset="0"/>
              </a:rPr>
              <a:t>th</a:t>
            </a:r>
            <a:r>
              <a:rPr lang="en-US" sz="2000" dirty="0" smtClean="0">
                <a:solidFill>
                  <a:srgbClr val="000000"/>
                </a:solidFill>
                <a:latin typeface="Arial" pitchFamily="34" charset="0"/>
                <a:cs typeface="Arial" pitchFamily="34" charset="0"/>
              </a:rPr>
              <a:t> percentile is about $500,000 on average</a:t>
            </a:r>
          </a:p>
          <a:p>
            <a:pPr lvl="1"/>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4% earnings gain from smaller class </a:t>
            </a:r>
            <a:r>
              <a:rPr lang="en-US" sz="2000" dirty="0" smtClean="0">
                <a:solidFill>
                  <a:srgbClr val="000000"/>
                </a:solidFill>
                <a:latin typeface="Arial" pitchFamily="34" charset="0"/>
                <a:cs typeface="Arial" pitchFamily="34" charset="0"/>
                <a:sym typeface="Wingdings" panose="05000000000000000000" pitchFamily="2" charset="2"/>
              </a:rPr>
              <a:t>= $20,000</a:t>
            </a:r>
          </a:p>
          <a:p>
            <a:pPr lvl="1"/>
            <a:endParaRPr lang="en-US" sz="2000" dirty="0">
              <a:solidFill>
                <a:srgbClr val="000000"/>
              </a:solidFill>
              <a:latin typeface="Arial" pitchFamily="34" charset="0"/>
              <a:cs typeface="Arial" pitchFamily="34" charset="0"/>
              <a:sym typeface="Wingdings" panose="05000000000000000000" pitchFamily="2" charset="2"/>
            </a:endParaRPr>
          </a:p>
          <a:p>
            <a:pPr lvl="1"/>
            <a:r>
              <a:rPr lang="en-US" sz="2000" dirty="0" smtClean="0">
                <a:solidFill>
                  <a:srgbClr val="000000"/>
                </a:solidFill>
                <a:latin typeface="Arial" pitchFamily="34" charset="0"/>
                <a:cs typeface="Arial" pitchFamily="34" charset="0"/>
                <a:sym typeface="Wingdings" panose="05000000000000000000" pitchFamily="2" charset="2"/>
              </a:rPr>
              <a:t>Dividing a class of 30 students into two would increase total earnings of students by more than $600,000</a:t>
            </a:r>
          </a:p>
          <a:p>
            <a:pPr lvl="1"/>
            <a:endParaRPr lang="en-US" sz="2000" dirty="0">
              <a:solidFill>
                <a:srgbClr val="000000"/>
              </a:solidFill>
              <a:latin typeface="Arial" pitchFamily="34" charset="0"/>
              <a:cs typeface="Arial" pitchFamily="34" charset="0"/>
              <a:sym typeface="Wingdings" panose="05000000000000000000" pitchFamily="2" charset="2"/>
            </a:endParaRPr>
          </a:p>
          <a:p>
            <a:pPr lvl="1"/>
            <a:r>
              <a:rPr lang="en-US" sz="2000" dirty="0" smtClean="0">
                <a:solidFill>
                  <a:srgbClr val="000000"/>
                </a:solidFill>
                <a:latin typeface="Arial" pitchFamily="34" charset="0"/>
                <a:cs typeface="Arial" pitchFamily="34" charset="0"/>
                <a:sym typeface="Wingdings" panose="05000000000000000000" pitchFamily="2" charset="2"/>
              </a:rPr>
              <a:t>Costs (hiring another teacher and an additional room) likely to be well below $600,000</a:t>
            </a:r>
            <a:endParaRPr lang="en-US" sz="2000" dirty="0" smtClean="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Lessons on Class Size</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5345938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200" dirty="0" smtClean="0">
                <a:solidFill>
                  <a:srgbClr val="000000"/>
                </a:solidFill>
                <a:latin typeface="Arial" pitchFamily="34" charset="0"/>
                <a:cs typeface="Arial" pitchFamily="34" charset="0"/>
              </a:rPr>
              <a:t>But need to hire new teachers carefully when reducing class sizes…</a:t>
            </a:r>
          </a:p>
          <a:p>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Next topic: how does teacher quality affect students’ outcomes?</a:t>
            </a: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Teacher Quality</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5553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2" name="Group 11"/>
          <p:cNvGrpSpPr/>
          <p:nvPr/>
        </p:nvGrpSpPr>
        <p:grpSpPr>
          <a:xfrm>
            <a:off x="2514603" y="3505270"/>
            <a:ext cx="7173844" cy="2211387"/>
            <a:chOff x="990600" y="1141413"/>
            <a:chExt cx="7173844" cy="2211387"/>
          </a:xfrm>
        </p:grpSpPr>
        <p:pic>
          <p:nvPicPr>
            <p:cNvPr id="6" name="Picture 13" descr="http://www.glendaleaz.com/Library/images/taxes.JPG"/>
            <p:cNvPicPr>
              <a:picLocks noChangeAspect="1" noChangeArrowheads="1"/>
            </p:cNvPicPr>
            <p:nvPr/>
          </p:nvPicPr>
          <p:blipFill>
            <a:blip r:embed="rId3"/>
            <a:srcRect r="13796"/>
            <a:stretch>
              <a:fillRect/>
            </a:stretch>
          </p:blipFill>
          <p:spPr bwMode="auto">
            <a:xfrm>
              <a:off x="5638800" y="1371600"/>
              <a:ext cx="2525644" cy="1981200"/>
            </a:xfrm>
            <a:prstGeom prst="rect">
              <a:avLst/>
            </a:prstGeom>
            <a:noFill/>
          </p:spPr>
        </p:pic>
        <p:sp>
          <p:nvSpPr>
            <p:cNvPr id="23" name="Content Placeholder 2"/>
            <p:cNvSpPr txBox="1">
              <a:spLocks/>
            </p:cNvSpPr>
            <p:nvPr/>
          </p:nvSpPr>
          <p:spPr bwMode="auto">
            <a:xfrm>
              <a:off x="990600" y="1141413"/>
              <a:ext cx="4343400" cy="114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27063" indent="-393700" eaLnBrk="0" hangingPunct="0">
                <a:defRPr sz="2000">
                  <a:solidFill>
                    <a:schemeClr val="tx1"/>
                  </a:solidFill>
                  <a:latin typeface="cmss10" pitchFamily="34" charset="0"/>
                  <a:cs typeface="Arial" pitchFamily="34" charset="0"/>
                </a:defRPr>
              </a:lvl1pPr>
              <a:lvl2pPr marL="1014413" indent="-2730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lvl="1" eaLnBrk="1" fontAlgn="base" hangingPunct="1">
                <a:lnSpc>
                  <a:spcPct val="80000"/>
                </a:lnSpc>
                <a:spcBef>
                  <a:spcPct val="20000"/>
                </a:spcBef>
                <a:spcAft>
                  <a:spcPct val="0"/>
                </a:spcAft>
                <a:buSzPct val="80000"/>
                <a:buFontTx/>
                <a:buBlip>
                  <a:blip r:embed="rId4"/>
                </a:buBlip>
              </a:pPr>
              <a:endParaRPr lang="en-US" sz="3000" dirty="0">
                <a:solidFill>
                  <a:prstClr val="black"/>
                </a:solidFill>
                <a:latin typeface="Arial" panose="020B0604020202020204" pitchFamily="34" charset="0"/>
                <a:ea typeface="Kozuka Gothic Pro M"/>
              </a:endParaRPr>
            </a:p>
            <a:p>
              <a:pPr marL="0" lvl="1" indent="0" eaLnBrk="1" fontAlgn="base" hangingPunct="1">
                <a:lnSpc>
                  <a:spcPct val="80000"/>
                </a:lnSpc>
                <a:spcBef>
                  <a:spcPct val="20000"/>
                </a:spcBef>
                <a:spcAft>
                  <a:spcPct val="0"/>
                </a:spcAft>
                <a:buSzPct val="80000"/>
              </a:pPr>
              <a:r>
                <a:rPr lang="en-US" sz="3000" b="1" dirty="0">
                  <a:solidFill>
                    <a:prstClr val="black"/>
                  </a:solidFill>
                  <a:latin typeface="Arial" panose="020B0604020202020204" pitchFamily="34" charset="0"/>
                  <a:ea typeface="Kozuka Gothic Pro M"/>
                </a:rPr>
                <a:t>Tax records</a:t>
              </a:r>
            </a:p>
            <a:p>
              <a:pPr marL="0" lvl="1" indent="0" eaLnBrk="1" fontAlgn="base" hangingPunct="1">
                <a:lnSpc>
                  <a:spcPct val="80000"/>
                </a:lnSpc>
                <a:spcBef>
                  <a:spcPct val="20000"/>
                </a:spcBef>
                <a:spcAft>
                  <a:spcPct val="0"/>
                </a:spcAft>
                <a:buSzPct val="80000"/>
              </a:pPr>
              <a:r>
                <a:rPr lang="en-US" sz="3000" dirty="0">
                  <a:solidFill>
                    <a:prstClr val="black"/>
                  </a:solidFill>
                  <a:latin typeface="Arial" panose="020B0604020202020204" pitchFamily="34" charset="0"/>
                  <a:ea typeface="Kozuka Gothic Pro M"/>
                </a:rPr>
                <a:t>Earnings, College Attendance, Teen Birth</a:t>
              </a:r>
            </a:p>
          </p:txBody>
        </p:sp>
      </p:grpSp>
      <p:sp>
        <p:nvSpPr>
          <p:cNvPr id="26" name="Text Box 7"/>
          <p:cNvSpPr txBox="1">
            <a:spLocks noChangeArrowheads="1"/>
          </p:cNvSpPr>
          <p:nvPr/>
        </p:nvSpPr>
        <p:spPr bwMode="auto">
          <a:xfrm>
            <a:off x="1524000" y="208007"/>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indent="0" algn="ctr" eaLnBrk="1" fontAlgn="base" hangingPunct="1">
              <a:spcBef>
                <a:spcPct val="0"/>
              </a:spcBef>
              <a:spcAft>
                <a:spcPct val="0"/>
              </a:spcAft>
            </a:pPr>
            <a:r>
              <a:rPr lang="en-US" sz="2400" b="1" dirty="0" smtClean="0">
                <a:solidFill>
                  <a:srgbClr val="002060"/>
                </a:solidFill>
                <a:latin typeface="Arial"/>
                <a:cs typeface="Arial"/>
              </a:rPr>
              <a:t>Using </a:t>
            </a:r>
            <a:r>
              <a:rPr lang="en-US" sz="2400" b="1" dirty="0">
                <a:solidFill>
                  <a:srgbClr val="002060"/>
                </a:solidFill>
                <a:latin typeface="Arial"/>
                <a:cs typeface="Arial"/>
              </a:rPr>
              <a:t>Big Data to Study Teachers’ Impacts</a:t>
            </a:r>
          </a:p>
        </p:txBody>
      </p:sp>
      <p:grpSp>
        <p:nvGrpSpPr>
          <p:cNvPr id="11" name="Group 10"/>
          <p:cNvGrpSpPr/>
          <p:nvPr/>
        </p:nvGrpSpPr>
        <p:grpSpPr>
          <a:xfrm>
            <a:off x="2514600" y="1066801"/>
            <a:ext cx="7162800" cy="2039005"/>
            <a:chOff x="1066800" y="3579813"/>
            <a:chExt cx="7162800" cy="2039005"/>
          </a:xfrm>
        </p:grpSpPr>
        <p:sp>
          <p:nvSpPr>
            <p:cNvPr id="24" name="Content Placeholder 2"/>
            <p:cNvSpPr txBox="1">
              <a:spLocks/>
            </p:cNvSpPr>
            <p:nvPr/>
          </p:nvSpPr>
          <p:spPr bwMode="auto">
            <a:xfrm>
              <a:off x="1066800" y="3579813"/>
              <a:ext cx="4419600" cy="11445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27063" indent="-393700" eaLnBrk="0" hangingPunct="0">
                <a:defRPr sz="2000">
                  <a:solidFill>
                    <a:schemeClr val="tx1"/>
                  </a:solidFill>
                  <a:latin typeface="cmss10" pitchFamily="34" charset="0"/>
                  <a:cs typeface="Arial" pitchFamily="34" charset="0"/>
                </a:defRPr>
              </a:lvl1pPr>
              <a:lvl2pPr marL="1014413" indent="-2730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lvl="1" eaLnBrk="1" fontAlgn="base" hangingPunct="1">
                <a:lnSpc>
                  <a:spcPct val="80000"/>
                </a:lnSpc>
                <a:spcBef>
                  <a:spcPct val="20000"/>
                </a:spcBef>
                <a:spcAft>
                  <a:spcPct val="0"/>
                </a:spcAft>
                <a:buSzPct val="80000"/>
                <a:buFontTx/>
                <a:buBlip>
                  <a:blip r:embed="rId4"/>
                </a:buBlip>
              </a:pPr>
              <a:endParaRPr lang="en-US" sz="3000" dirty="0">
                <a:solidFill>
                  <a:prstClr val="black"/>
                </a:solidFill>
                <a:latin typeface="Arial" panose="020B0604020202020204" pitchFamily="34" charset="0"/>
                <a:ea typeface="Kozuka Gothic Pro M"/>
              </a:endParaRPr>
            </a:p>
            <a:p>
              <a:pPr marL="0" lvl="1" indent="0" eaLnBrk="1" fontAlgn="base" hangingPunct="1">
                <a:lnSpc>
                  <a:spcPct val="80000"/>
                </a:lnSpc>
                <a:spcBef>
                  <a:spcPct val="20000"/>
                </a:spcBef>
                <a:spcAft>
                  <a:spcPct val="0"/>
                </a:spcAft>
                <a:buSzPct val="80000"/>
              </a:pPr>
              <a:r>
                <a:rPr lang="en-US" sz="3000" b="1" dirty="0">
                  <a:solidFill>
                    <a:prstClr val="black"/>
                  </a:solidFill>
                  <a:latin typeface="Arial" panose="020B0604020202020204" pitchFamily="34" charset="0"/>
                  <a:ea typeface="Kozuka Gothic Pro M"/>
                </a:rPr>
                <a:t>School district records</a:t>
              </a:r>
            </a:p>
            <a:p>
              <a:pPr marL="0" lvl="1" indent="0" eaLnBrk="1" fontAlgn="base" hangingPunct="1">
                <a:lnSpc>
                  <a:spcPct val="80000"/>
                </a:lnSpc>
                <a:spcBef>
                  <a:spcPct val="20000"/>
                </a:spcBef>
                <a:spcAft>
                  <a:spcPct val="0"/>
                </a:spcAft>
                <a:buSzPct val="80000"/>
              </a:pPr>
              <a:r>
                <a:rPr lang="en-US" sz="3000" dirty="0">
                  <a:solidFill>
                    <a:prstClr val="black"/>
                  </a:solidFill>
                  <a:latin typeface="Arial" panose="020B0604020202020204" pitchFamily="34" charset="0"/>
                  <a:ea typeface="Kozuka Gothic Pro M"/>
                </a:rPr>
                <a:t>2.5 million children</a:t>
              </a:r>
            </a:p>
            <a:p>
              <a:pPr marL="0" lvl="1" indent="0" eaLnBrk="1" fontAlgn="base" hangingPunct="1">
                <a:lnSpc>
                  <a:spcPct val="80000"/>
                </a:lnSpc>
                <a:spcBef>
                  <a:spcPct val="20000"/>
                </a:spcBef>
                <a:spcAft>
                  <a:spcPct val="0"/>
                </a:spcAft>
                <a:buSzPct val="80000"/>
              </a:pPr>
              <a:r>
                <a:rPr lang="en-US" sz="3000" dirty="0">
                  <a:solidFill>
                    <a:prstClr val="black"/>
                  </a:solidFill>
                  <a:latin typeface="Arial" panose="020B0604020202020204" pitchFamily="34" charset="0"/>
                  <a:ea typeface="Kozuka Gothic Pro M"/>
                </a:rPr>
                <a:t>18 million test scores</a:t>
              </a:r>
            </a:p>
          </p:txBody>
        </p:sp>
        <p:pic>
          <p:nvPicPr>
            <p:cNvPr id="29" name="Picture 2" descr="http://wamu.org/sites/wamu.org/files/styles/headline_landscape/public/images/attach/08.15.12news-flickr-multiple-choice-test-pencil-edit.jpg"/>
            <p:cNvPicPr>
              <a:picLocks noChangeAspect="1" noChangeArrowheads="1"/>
            </p:cNvPicPr>
            <p:nvPr/>
          </p:nvPicPr>
          <p:blipFill rotWithShape="1">
            <a:blip r:embed="rId5">
              <a:extLst>
                <a:ext uri="{28A0092B-C50C-407E-A947-70E740481C1C}">
                  <a14:useLocalDpi xmlns:a14="http://schemas.microsoft.com/office/drawing/2010/main" val="0"/>
                </a:ext>
              </a:extLst>
            </a:blip>
            <a:srcRect l="30351"/>
            <a:stretch/>
          </p:blipFill>
          <p:spPr bwMode="auto">
            <a:xfrm>
              <a:off x="5702582" y="3758183"/>
              <a:ext cx="2527018" cy="1860635"/>
            </a:xfrm>
            <a:prstGeom prst="rect">
              <a:avLst/>
            </a:prstGeom>
            <a:noFill/>
            <a:extLst>
              <a:ext uri="{909E8E84-426E-40dd-AFC4-6F175D3DCCD1}">
                <a14:hiddenFill xmlns:a14="http://schemas.microsoft.com/office/drawing/2010/main" xmlns="">
                  <a:solidFill>
                    <a:srgbClr val="FFFFFF"/>
                  </a:solidFill>
                </a14:hiddenFill>
              </a:ext>
            </a:extLst>
          </p:spPr>
        </p:pic>
      </p:grpSp>
      <p:sp>
        <p:nvSpPr>
          <p:cNvPr id="2" name="TextBox 1"/>
          <p:cNvSpPr txBox="1"/>
          <p:nvPr/>
        </p:nvSpPr>
        <p:spPr>
          <a:xfrm>
            <a:off x="1524000" y="6443246"/>
            <a:ext cx="8670900" cy="338554"/>
          </a:xfrm>
          <a:prstGeom prst="rect">
            <a:avLst/>
          </a:prstGeom>
          <a:noFill/>
        </p:spPr>
        <p:txBody>
          <a:bodyPr wrap="none" rtlCol="0">
            <a:spAutoFit/>
          </a:bodyPr>
          <a:lstStyle/>
          <a:p>
            <a:pPr fontAlgn="base">
              <a:spcBef>
                <a:spcPct val="0"/>
              </a:spcBef>
              <a:spcAft>
                <a:spcPct val="0"/>
              </a:spcAft>
            </a:pPr>
            <a:r>
              <a:rPr lang="en-US" sz="1600" i="1" dirty="0">
                <a:solidFill>
                  <a:prstClr val="black"/>
                </a:solidFill>
                <a:latin typeface="Arial" pitchFamily="34" charset="0"/>
                <a:cs typeface="Arial" pitchFamily="34" charset="0"/>
              </a:rPr>
              <a:t>Source: Chetty, Friedman, </a:t>
            </a:r>
            <a:r>
              <a:rPr lang="en-US" sz="1600" i="1" dirty="0" err="1" smtClean="0">
                <a:solidFill>
                  <a:prstClr val="black"/>
                </a:solidFill>
                <a:latin typeface="Arial" pitchFamily="34" charset="0"/>
                <a:cs typeface="Arial" pitchFamily="34" charset="0"/>
              </a:rPr>
              <a:t>Rockoff</a:t>
            </a:r>
            <a:r>
              <a:rPr lang="en-US" sz="1600" i="1" dirty="0" smtClean="0">
                <a:solidFill>
                  <a:prstClr val="black"/>
                </a:solidFill>
                <a:latin typeface="Arial" pitchFamily="34" charset="0"/>
                <a:cs typeface="Arial" pitchFamily="34" charset="0"/>
              </a:rPr>
              <a:t>: “Measuring the Impacts of Teachers I and II” AER 2014</a:t>
            </a:r>
            <a:endParaRPr lang="en-US" sz="1600" i="1" dirty="0">
              <a:solidFill>
                <a:prstClr val="black"/>
              </a:solidFill>
              <a:latin typeface="Arial" pitchFamily="34" charset="0"/>
              <a:cs typeface="Arial" pitchFamily="34" charset="0"/>
            </a:endParaRPr>
          </a:p>
        </p:txBody>
      </p:sp>
    </p:spTree>
    <p:extLst>
      <p:ext uri="{BB962C8B-B14F-4D97-AF65-F5344CB8AC3E}">
        <p14:creationId xmlns:p14="http://schemas.microsoft.com/office/powerpoint/2010/main" val="28662782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 name="Content Placeholder 2"/>
          <p:cNvSpPr txBox="1">
            <a:spLocks/>
          </p:cNvSpPr>
          <p:nvPr/>
        </p:nvSpPr>
        <p:spPr bwMode="auto">
          <a:xfrm>
            <a:off x="2514600" y="2069534"/>
            <a:ext cx="4114800" cy="1449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27063" indent="-393700" eaLnBrk="0" hangingPunct="0">
              <a:defRPr sz="2000">
                <a:solidFill>
                  <a:schemeClr val="tx1"/>
                </a:solidFill>
                <a:latin typeface="cmss10" pitchFamily="34" charset="0"/>
                <a:cs typeface="Arial" pitchFamily="34" charset="0"/>
              </a:defRPr>
            </a:lvl1pPr>
            <a:lvl2pPr marL="1014413" indent="-2730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lvl="1" indent="0" eaLnBrk="1" fontAlgn="base" hangingPunct="1">
              <a:lnSpc>
                <a:spcPct val="80000"/>
              </a:lnSpc>
              <a:spcBef>
                <a:spcPct val="20000"/>
              </a:spcBef>
              <a:spcAft>
                <a:spcPct val="0"/>
              </a:spcAft>
              <a:buSzPct val="80000"/>
            </a:pPr>
            <a:r>
              <a:rPr lang="en-US" sz="2800" dirty="0">
                <a:solidFill>
                  <a:prstClr val="black"/>
                </a:solidFill>
                <a:latin typeface="Arial" panose="020B0604020202020204" pitchFamily="34" charset="0"/>
                <a:ea typeface="Kozuka Gothic Pro M"/>
              </a:rPr>
              <a:t>One prominent measure of teacher quality: teacher </a:t>
            </a:r>
            <a:r>
              <a:rPr lang="en-US" sz="2800" i="1" dirty="0">
                <a:solidFill>
                  <a:prstClr val="black"/>
                </a:solidFill>
                <a:latin typeface="Arial" panose="020B0604020202020204" pitchFamily="34" charset="0"/>
                <a:ea typeface="Kozuka Gothic Pro M"/>
              </a:rPr>
              <a:t>value-added</a:t>
            </a:r>
          </a:p>
        </p:txBody>
      </p:sp>
      <p:sp>
        <p:nvSpPr>
          <p:cNvPr id="26" name="Text Box 7"/>
          <p:cNvSpPr txBox="1">
            <a:spLocks noChangeArrowheads="1"/>
          </p:cNvSpPr>
          <p:nvPr/>
        </p:nvSpPr>
        <p:spPr bwMode="auto">
          <a:xfrm>
            <a:off x="1524000" y="208063"/>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indent="0" algn="ctr" eaLnBrk="1" fontAlgn="base" hangingPunct="1">
              <a:spcBef>
                <a:spcPct val="0"/>
              </a:spcBef>
              <a:spcAft>
                <a:spcPct val="0"/>
              </a:spcAft>
            </a:pPr>
            <a:r>
              <a:rPr lang="en-US" sz="2400" b="1" dirty="0">
                <a:solidFill>
                  <a:srgbClr val="002060"/>
                </a:solidFill>
                <a:latin typeface="Arial"/>
                <a:cs typeface="Arial"/>
              </a:rPr>
              <a:t>Measuring Teacher Quality: Test-Score Based Metrics</a:t>
            </a:r>
          </a:p>
        </p:txBody>
      </p:sp>
      <p:sp>
        <p:nvSpPr>
          <p:cNvPr id="6" name="Content Placeholder 2"/>
          <p:cNvSpPr txBox="1">
            <a:spLocks/>
          </p:cNvSpPr>
          <p:nvPr/>
        </p:nvSpPr>
        <p:spPr bwMode="auto">
          <a:xfrm>
            <a:off x="2514600" y="3718565"/>
            <a:ext cx="3733800" cy="6873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27063" indent="-393700" eaLnBrk="0" hangingPunct="0">
              <a:defRPr sz="2000">
                <a:solidFill>
                  <a:schemeClr val="tx1"/>
                </a:solidFill>
                <a:latin typeface="cmss10" pitchFamily="34" charset="0"/>
                <a:cs typeface="Arial" pitchFamily="34" charset="0"/>
              </a:defRPr>
            </a:lvl1pPr>
            <a:lvl2pPr marL="1014413" indent="-2730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lvl="1" indent="0" eaLnBrk="1" fontAlgn="base" hangingPunct="1">
              <a:lnSpc>
                <a:spcPct val="80000"/>
              </a:lnSpc>
              <a:spcBef>
                <a:spcPct val="20000"/>
              </a:spcBef>
              <a:spcAft>
                <a:spcPct val="0"/>
              </a:spcAft>
              <a:buSzPct val="80000"/>
            </a:pPr>
            <a:r>
              <a:rPr lang="en-US" sz="2800" dirty="0">
                <a:solidFill>
                  <a:prstClr val="black"/>
                </a:solidFill>
                <a:latin typeface="Arial" panose="020B0604020202020204" pitchFamily="34" charset="0"/>
                <a:ea typeface="Kozuka Gothic Pro M"/>
              </a:rPr>
              <a:t>How much does a teacher raise her/his students’ test scores on average?</a:t>
            </a:r>
          </a:p>
        </p:txBody>
      </p:sp>
      <p:pic>
        <p:nvPicPr>
          <p:cNvPr id="242692" name="Picture 4" descr="http://blu.stb.s-msn.com/i/B1/9DDA0C7881480DDE0C9EF066F5A1.jpg"/>
          <p:cNvPicPr>
            <a:picLocks noChangeAspect="1" noChangeArrowheads="1"/>
          </p:cNvPicPr>
          <p:nvPr/>
        </p:nvPicPr>
        <p:blipFill>
          <a:blip r:embed="rId3"/>
          <a:srcRect r="42857"/>
          <a:stretch>
            <a:fillRect/>
          </a:stretch>
        </p:blipFill>
        <p:spPr bwMode="auto">
          <a:xfrm>
            <a:off x="6934200" y="2057405"/>
            <a:ext cx="2895600" cy="3185163"/>
          </a:xfrm>
          <a:prstGeom prst="rect">
            <a:avLst/>
          </a:prstGeom>
          <a:noFill/>
        </p:spPr>
      </p:pic>
      <p:sp>
        <p:nvSpPr>
          <p:cNvPr id="8" name="Content Placeholder 2"/>
          <p:cNvSpPr txBox="1">
            <a:spLocks/>
          </p:cNvSpPr>
          <p:nvPr/>
        </p:nvSpPr>
        <p:spPr bwMode="auto">
          <a:xfrm>
            <a:off x="2514600" y="914403"/>
            <a:ext cx="8001000" cy="1677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marL="627063" indent="-393700" eaLnBrk="0" hangingPunct="0">
              <a:defRPr sz="2000">
                <a:solidFill>
                  <a:schemeClr val="tx1"/>
                </a:solidFill>
                <a:latin typeface="cmss10" pitchFamily="34" charset="0"/>
                <a:cs typeface="Arial" pitchFamily="34" charset="0"/>
              </a:defRPr>
            </a:lvl1pPr>
            <a:lvl2pPr marL="1014413" indent="-2730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lvl="1" eaLnBrk="1" fontAlgn="base" hangingPunct="1">
              <a:lnSpc>
                <a:spcPct val="80000"/>
              </a:lnSpc>
              <a:spcBef>
                <a:spcPct val="20000"/>
              </a:spcBef>
              <a:spcAft>
                <a:spcPct val="0"/>
              </a:spcAft>
              <a:buSzPct val="80000"/>
              <a:buFontTx/>
              <a:buBlip>
                <a:blip r:embed="rId4"/>
              </a:buBlip>
            </a:pPr>
            <a:endParaRPr lang="en-US" sz="3000" b="1" dirty="0">
              <a:solidFill>
                <a:prstClr val="black"/>
              </a:solidFill>
              <a:latin typeface="Arial" panose="020B0604020202020204" pitchFamily="34" charset="0"/>
              <a:ea typeface="Kozuka Gothic Pro M" pitchFamily="34" charset="-128"/>
            </a:endParaRPr>
          </a:p>
        </p:txBody>
      </p:sp>
    </p:spTree>
    <p:extLst>
      <p:ext uri="{BB962C8B-B14F-4D97-AF65-F5344CB8AC3E}">
        <p14:creationId xmlns:p14="http://schemas.microsoft.com/office/powerpoint/2010/main" val="1569084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a:solidFill>
                  <a:srgbClr val="002060"/>
                </a:solidFill>
                <a:latin typeface="Arial" panose="020B0604020202020204" pitchFamily="34" charset="0"/>
                <a:cs typeface="Arial" panose="020B0604020202020204" pitchFamily="34" charset="0"/>
              </a:rPr>
              <a:t>Debate About Teacher Value-Added Measures</a:t>
            </a:r>
          </a:p>
        </p:txBody>
      </p:sp>
      <p:sp>
        <p:nvSpPr>
          <p:cNvPr id="6" name="Content Placeholder 2"/>
          <p:cNvSpPr txBox="1">
            <a:spLocks/>
          </p:cNvSpPr>
          <p:nvPr/>
        </p:nvSpPr>
        <p:spPr>
          <a:xfrm>
            <a:off x="1752600" y="1187676"/>
            <a:ext cx="8915400" cy="559412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800" kern="1200">
                <a:solidFill>
                  <a:schemeClr val="tx1"/>
                </a:solidFill>
                <a:latin typeface="cmss10"/>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cmss1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F497D"/>
              </a:buClr>
            </a:pPr>
            <a:r>
              <a:rPr lang="en-US" sz="2200" dirty="0">
                <a:solidFill>
                  <a:srgbClr val="000000"/>
                </a:solidFill>
                <a:latin typeface="Arial" pitchFamily="34" charset="0"/>
                <a:cs typeface="Arial" pitchFamily="34" charset="0"/>
              </a:rPr>
              <a:t>Controversial and highly politicized debate about using teacher value-added </a:t>
            </a:r>
            <a:r>
              <a:rPr lang="en-US" sz="2200" dirty="0" smtClean="0">
                <a:solidFill>
                  <a:srgbClr val="000000"/>
                </a:solidFill>
                <a:latin typeface="Arial" pitchFamily="34" charset="0"/>
                <a:cs typeface="Arial" pitchFamily="34" charset="0"/>
              </a:rPr>
              <a:t>(VA) measures </a:t>
            </a:r>
            <a:r>
              <a:rPr lang="en-US" sz="2200" dirty="0">
                <a:solidFill>
                  <a:srgbClr val="000000"/>
                </a:solidFill>
                <a:latin typeface="Arial" pitchFamily="34" charset="0"/>
                <a:cs typeface="Arial" pitchFamily="34" charset="0"/>
              </a:rPr>
              <a:t>to evaluate teachers</a:t>
            </a:r>
          </a:p>
          <a:p>
            <a:pPr>
              <a:buClr>
                <a:srgbClr val="1F497D"/>
              </a:buClr>
            </a:pPr>
            <a:endParaRPr lang="en-US" sz="2200" dirty="0">
              <a:solidFill>
                <a:srgbClr val="000000"/>
              </a:solidFill>
              <a:latin typeface="Arial" pitchFamily="34" charset="0"/>
              <a:cs typeface="Arial" pitchFamily="34" charset="0"/>
            </a:endParaRPr>
          </a:p>
          <a:p>
            <a:pPr>
              <a:buClr>
                <a:srgbClr val="1F497D"/>
              </a:buClr>
            </a:pPr>
            <a:r>
              <a:rPr lang="en-US" sz="2000" dirty="0">
                <a:solidFill>
                  <a:srgbClr val="000000"/>
                </a:solidFill>
                <a:latin typeface="Arial" pitchFamily="34" charset="0"/>
                <a:cs typeface="Arial" pitchFamily="34" charset="0"/>
              </a:rPr>
              <a:t>At its core, debate revolves around three statistical issues:</a:t>
            </a:r>
          </a:p>
          <a:p>
            <a:pPr marL="914400" lvl="1" indent="-457200">
              <a:buClr>
                <a:srgbClr val="1F497D"/>
              </a:buClr>
              <a:buFont typeface="+mj-lt"/>
              <a:buAutoNum type="arabicPeriod"/>
            </a:pPr>
            <a:endParaRPr lang="en-US" sz="2000" dirty="0" smtClean="0">
              <a:solidFill>
                <a:srgbClr val="000000"/>
              </a:solidFill>
              <a:latin typeface="Arial" pitchFamily="34" charset="0"/>
              <a:cs typeface="Arial" pitchFamily="34" charset="0"/>
            </a:endParaRPr>
          </a:p>
          <a:p>
            <a:pPr marL="914400" lvl="1" indent="-457200">
              <a:buClr>
                <a:srgbClr val="1F497D"/>
              </a:buClr>
              <a:buFont typeface="+mj-lt"/>
              <a:buAutoNum type="arabicPeriod"/>
            </a:pPr>
            <a:r>
              <a:rPr lang="en-US" sz="2000" dirty="0" smtClean="0">
                <a:solidFill>
                  <a:srgbClr val="000000"/>
                </a:solidFill>
                <a:latin typeface="Arial" pitchFamily="34" charset="0"/>
                <a:cs typeface="Arial" pitchFamily="34" charset="0"/>
              </a:rPr>
              <a:t>Potential </a:t>
            </a:r>
            <a:r>
              <a:rPr lang="en-US" sz="2000" dirty="0">
                <a:solidFill>
                  <a:srgbClr val="000000"/>
                </a:solidFill>
                <a:latin typeface="Arial" pitchFamily="34" charset="0"/>
                <a:cs typeface="Arial" pitchFamily="34" charset="0"/>
              </a:rPr>
              <a:t>for bias in VA </a:t>
            </a:r>
            <a:r>
              <a:rPr lang="en-US" sz="2000" dirty="0" smtClean="0">
                <a:solidFill>
                  <a:srgbClr val="000000"/>
                </a:solidFill>
                <a:latin typeface="Arial" pitchFamily="34" charset="0"/>
                <a:cs typeface="Arial" pitchFamily="34" charset="0"/>
              </a:rPr>
              <a:t>estimates</a:t>
            </a:r>
            <a:endParaRPr lang="en-US" sz="2000" dirty="0">
              <a:solidFill>
                <a:srgbClr val="000000"/>
              </a:solidFill>
              <a:latin typeface="Arial" pitchFamily="34" charset="0"/>
              <a:cs typeface="Arial" pitchFamily="34" charset="0"/>
            </a:endParaRPr>
          </a:p>
          <a:p>
            <a:pPr lvl="2">
              <a:buClr>
                <a:srgbClr val="1F497D"/>
              </a:buClr>
              <a:buFont typeface="Arial" pitchFamily="34" charset="0"/>
              <a:buChar char="-"/>
            </a:pPr>
            <a:endParaRPr lang="en-US" sz="1800" dirty="0" smtClean="0">
              <a:solidFill>
                <a:srgbClr val="000000"/>
              </a:solidFill>
              <a:latin typeface="Arial" pitchFamily="34" charset="0"/>
              <a:cs typeface="Arial" pitchFamily="34" charset="0"/>
            </a:endParaRPr>
          </a:p>
          <a:p>
            <a:pPr lvl="2">
              <a:buClr>
                <a:srgbClr val="1F497D"/>
              </a:buClr>
              <a:buFont typeface="Arial" pitchFamily="34" charset="0"/>
              <a:buChar char="-"/>
            </a:pPr>
            <a:r>
              <a:rPr lang="en-US" sz="1800" dirty="0" smtClean="0">
                <a:solidFill>
                  <a:srgbClr val="000000"/>
                </a:solidFill>
                <a:latin typeface="Arial" pitchFamily="34" charset="0"/>
                <a:cs typeface="Arial" pitchFamily="34" charset="0"/>
              </a:rPr>
              <a:t>Do </a:t>
            </a:r>
            <a:r>
              <a:rPr lang="en-US" sz="1800" dirty="0">
                <a:solidFill>
                  <a:srgbClr val="000000"/>
                </a:solidFill>
                <a:latin typeface="Arial" pitchFamily="34" charset="0"/>
                <a:cs typeface="Arial" pitchFamily="34" charset="0"/>
              </a:rPr>
              <a:t>differences in test-score gains across teachers capture causal impacts of teachers or are they driven by student sorting?</a:t>
            </a:r>
          </a:p>
          <a:p>
            <a:pPr marL="457200" lvl="1" indent="0">
              <a:buClr>
                <a:srgbClr val="1F497D"/>
              </a:buClr>
              <a:buFont typeface="Arial" pitchFamily="34" charset="0"/>
              <a:buNone/>
            </a:pPr>
            <a:endParaRPr lang="en-US" sz="2000" dirty="0">
              <a:solidFill>
                <a:srgbClr val="000000"/>
              </a:solidFill>
              <a:latin typeface="Arial" pitchFamily="34" charset="0"/>
              <a:cs typeface="Arial" pitchFamily="34" charset="0"/>
            </a:endParaRPr>
          </a:p>
          <a:p>
            <a:pPr marL="457200" lvl="1" indent="0">
              <a:buClr>
                <a:srgbClr val="1F497D"/>
              </a:buClr>
              <a:buFont typeface="Arial" pitchFamily="34" charset="0"/>
              <a:buNone/>
            </a:pPr>
            <a:endParaRPr lang="en-US" sz="2000" dirty="0">
              <a:solidFill>
                <a:srgbClr val="000000"/>
              </a:solidFill>
              <a:latin typeface="Arial" pitchFamily="34" charset="0"/>
              <a:cs typeface="Arial" pitchFamily="34" charset="0"/>
            </a:endParaRPr>
          </a:p>
          <a:p>
            <a:pPr>
              <a:buClr>
                <a:srgbClr val="1F497D"/>
              </a:buClr>
            </a:pPr>
            <a:endParaRPr lang="en-US" sz="2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27577444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a:solidFill>
                  <a:srgbClr val="002060"/>
                </a:solidFill>
                <a:latin typeface="Arial" panose="020B0604020202020204" pitchFamily="34" charset="0"/>
                <a:cs typeface="Arial" panose="020B0604020202020204" pitchFamily="34" charset="0"/>
              </a:rPr>
              <a:t>Debate About Teacher Value-Added Measures</a:t>
            </a:r>
          </a:p>
        </p:txBody>
      </p:sp>
      <p:sp>
        <p:nvSpPr>
          <p:cNvPr id="6" name="Content Placeholder 2"/>
          <p:cNvSpPr txBox="1">
            <a:spLocks/>
          </p:cNvSpPr>
          <p:nvPr/>
        </p:nvSpPr>
        <p:spPr>
          <a:xfrm>
            <a:off x="1752600" y="1187676"/>
            <a:ext cx="8915400" cy="559412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800" kern="1200">
                <a:solidFill>
                  <a:schemeClr val="tx1"/>
                </a:solidFill>
                <a:latin typeface="cmss10"/>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cmss1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F497D"/>
              </a:buClr>
            </a:pPr>
            <a:r>
              <a:rPr lang="en-US" sz="2200" dirty="0">
                <a:solidFill>
                  <a:srgbClr val="000000"/>
                </a:solidFill>
                <a:latin typeface="Arial" pitchFamily="34" charset="0"/>
                <a:cs typeface="Arial" pitchFamily="34" charset="0"/>
              </a:rPr>
              <a:t>Controversial and highly politicized debate about using teacher value-added </a:t>
            </a:r>
            <a:r>
              <a:rPr lang="en-US" sz="2200" dirty="0" smtClean="0">
                <a:solidFill>
                  <a:srgbClr val="000000"/>
                </a:solidFill>
                <a:latin typeface="Arial" pitchFamily="34" charset="0"/>
                <a:cs typeface="Arial" pitchFamily="34" charset="0"/>
              </a:rPr>
              <a:t>(VA) measures </a:t>
            </a:r>
            <a:r>
              <a:rPr lang="en-US" sz="2200" dirty="0">
                <a:solidFill>
                  <a:srgbClr val="000000"/>
                </a:solidFill>
                <a:latin typeface="Arial" pitchFamily="34" charset="0"/>
                <a:cs typeface="Arial" pitchFamily="34" charset="0"/>
              </a:rPr>
              <a:t>to evaluate teachers</a:t>
            </a:r>
          </a:p>
          <a:p>
            <a:pPr>
              <a:buClr>
                <a:srgbClr val="1F497D"/>
              </a:buClr>
            </a:pPr>
            <a:endParaRPr lang="en-US" sz="2200" dirty="0">
              <a:solidFill>
                <a:srgbClr val="000000"/>
              </a:solidFill>
              <a:latin typeface="Arial" pitchFamily="34" charset="0"/>
              <a:cs typeface="Arial" pitchFamily="34" charset="0"/>
            </a:endParaRPr>
          </a:p>
          <a:p>
            <a:pPr>
              <a:buClr>
                <a:srgbClr val="1F497D"/>
              </a:buClr>
            </a:pPr>
            <a:r>
              <a:rPr lang="en-US" sz="2000" dirty="0">
                <a:solidFill>
                  <a:srgbClr val="000000"/>
                </a:solidFill>
                <a:latin typeface="Arial" pitchFamily="34" charset="0"/>
                <a:cs typeface="Arial" pitchFamily="34" charset="0"/>
              </a:rPr>
              <a:t>At its core, debate revolves around three statistical issues:</a:t>
            </a:r>
          </a:p>
          <a:p>
            <a:pPr marL="914400" lvl="1" indent="-457200">
              <a:buClr>
                <a:srgbClr val="1F497D"/>
              </a:buClr>
              <a:buFont typeface="+mj-lt"/>
              <a:buAutoNum type="arabicPeriod"/>
            </a:pPr>
            <a:endParaRPr lang="en-US" sz="2000" dirty="0" smtClean="0">
              <a:solidFill>
                <a:srgbClr val="000000"/>
              </a:solidFill>
              <a:latin typeface="Arial" pitchFamily="34" charset="0"/>
              <a:cs typeface="Arial" pitchFamily="34" charset="0"/>
            </a:endParaRPr>
          </a:p>
          <a:p>
            <a:pPr marL="914400" lvl="1" indent="-457200">
              <a:buClr>
                <a:srgbClr val="1F497D"/>
              </a:buClr>
              <a:buFont typeface="+mj-lt"/>
              <a:buAutoNum type="arabicPeriod"/>
            </a:pPr>
            <a:r>
              <a:rPr lang="en-US" sz="2000" dirty="0" smtClean="0">
                <a:solidFill>
                  <a:srgbClr val="000000"/>
                </a:solidFill>
                <a:latin typeface="Arial" pitchFamily="34" charset="0"/>
                <a:cs typeface="Arial" pitchFamily="34" charset="0"/>
              </a:rPr>
              <a:t>Potential </a:t>
            </a:r>
            <a:r>
              <a:rPr lang="en-US" sz="2000" dirty="0">
                <a:solidFill>
                  <a:srgbClr val="000000"/>
                </a:solidFill>
                <a:latin typeface="Arial" pitchFamily="34" charset="0"/>
                <a:cs typeface="Arial" pitchFamily="34" charset="0"/>
              </a:rPr>
              <a:t>for bias in VA </a:t>
            </a:r>
            <a:r>
              <a:rPr lang="en-US" sz="2000" dirty="0" smtClean="0">
                <a:solidFill>
                  <a:srgbClr val="000000"/>
                </a:solidFill>
                <a:latin typeface="Arial" pitchFamily="34" charset="0"/>
                <a:cs typeface="Arial" pitchFamily="34" charset="0"/>
              </a:rPr>
              <a:t>estimates</a:t>
            </a:r>
            <a:endParaRPr lang="en-US" sz="2000" dirty="0">
              <a:solidFill>
                <a:srgbClr val="000000"/>
              </a:solidFill>
              <a:latin typeface="Arial" pitchFamily="34" charset="0"/>
              <a:cs typeface="Arial" pitchFamily="34" charset="0"/>
            </a:endParaRPr>
          </a:p>
          <a:p>
            <a:pPr marL="457200" lvl="1" indent="0">
              <a:buClr>
                <a:srgbClr val="1F497D"/>
              </a:buClr>
              <a:buFont typeface="Arial" pitchFamily="34" charset="0"/>
              <a:buNone/>
            </a:pPr>
            <a:endParaRPr lang="en-US" sz="2000" dirty="0">
              <a:solidFill>
                <a:srgbClr val="000000"/>
              </a:solidFill>
              <a:latin typeface="Arial" pitchFamily="34" charset="0"/>
              <a:cs typeface="Arial" pitchFamily="34" charset="0"/>
            </a:endParaRPr>
          </a:p>
          <a:p>
            <a:pPr marL="914400" lvl="1" indent="-457200">
              <a:buClr>
                <a:srgbClr val="1F497D"/>
              </a:buClr>
              <a:buFont typeface="+mj-lt"/>
              <a:buAutoNum type="arabicPeriod" startAt="2"/>
            </a:pPr>
            <a:r>
              <a:rPr lang="en-US" sz="2000" dirty="0">
                <a:solidFill>
                  <a:srgbClr val="000000"/>
                </a:solidFill>
                <a:latin typeface="Arial" pitchFamily="34" charset="0"/>
                <a:cs typeface="Arial" pitchFamily="34" charset="0"/>
              </a:rPr>
              <a:t>Lack of evidence on teachers’ long-term impacts</a:t>
            </a:r>
          </a:p>
          <a:p>
            <a:pPr lvl="2">
              <a:buClr>
                <a:srgbClr val="1F497D"/>
              </a:buClr>
              <a:buFont typeface="Arial" pitchFamily="34" charset="0"/>
              <a:buChar char="-"/>
            </a:pPr>
            <a:endParaRPr lang="en-US" sz="1800" dirty="0" smtClean="0">
              <a:solidFill>
                <a:srgbClr val="000000"/>
              </a:solidFill>
              <a:latin typeface="Arial" pitchFamily="34" charset="0"/>
              <a:cs typeface="Arial" pitchFamily="34" charset="0"/>
            </a:endParaRPr>
          </a:p>
          <a:p>
            <a:pPr lvl="2">
              <a:buClr>
                <a:srgbClr val="1F497D"/>
              </a:buClr>
              <a:buFont typeface="Arial" pitchFamily="34" charset="0"/>
              <a:buChar char="-"/>
            </a:pPr>
            <a:r>
              <a:rPr lang="en-US" sz="1800" dirty="0" smtClean="0">
                <a:solidFill>
                  <a:srgbClr val="000000"/>
                </a:solidFill>
                <a:latin typeface="Arial" pitchFamily="34" charset="0"/>
                <a:cs typeface="Arial" pitchFamily="34" charset="0"/>
              </a:rPr>
              <a:t>Do </a:t>
            </a:r>
            <a:r>
              <a:rPr lang="en-US" sz="1800" dirty="0">
                <a:solidFill>
                  <a:srgbClr val="000000"/>
                </a:solidFill>
                <a:latin typeface="Arial" pitchFamily="34" charset="0"/>
                <a:cs typeface="Arial" pitchFamily="34" charset="0"/>
              </a:rPr>
              <a:t>teachers who raise test scores improve students’ long-term outcomes or are they simply better at teaching to the test?</a:t>
            </a:r>
          </a:p>
          <a:p>
            <a:pPr lvl="1">
              <a:buClr>
                <a:srgbClr val="1F497D"/>
              </a:buClr>
            </a:pPr>
            <a:endParaRPr lang="en-US" sz="2000" dirty="0">
              <a:solidFill>
                <a:srgbClr val="000000"/>
              </a:solidFill>
              <a:latin typeface="Arial" pitchFamily="34" charset="0"/>
              <a:cs typeface="Arial" pitchFamily="34" charset="0"/>
            </a:endParaRPr>
          </a:p>
          <a:p>
            <a:pPr>
              <a:buClr>
                <a:srgbClr val="1F497D"/>
              </a:buClr>
            </a:pPr>
            <a:endParaRPr lang="en-US" sz="2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17444286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a:solidFill>
                  <a:srgbClr val="002060"/>
                </a:solidFill>
                <a:latin typeface="Arial" panose="020B0604020202020204" pitchFamily="34" charset="0"/>
                <a:cs typeface="Arial" panose="020B0604020202020204" pitchFamily="34" charset="0"/>
              </a:rPr>
              <a:t>Debate About Teacher Value-Added Measures</a:t>
            </a:r>
          </a:p>
        </p:txBody>
      </p:sp>
      <p:sp>
        <p:nvSpPr>
          <p:cNvPr id="6" name="Content Placeholder 2"/>
          <p:cNvSpPr txBox="1">
            <a:spLocks/>
          </p:cNvSpPr>
          <p:nvPr/>
        </p:nvSpPr>
        <p:spPr>
          <a:xfrm>
            <a:off x="1752600" y="1187676"/>
            <a:ext cx="8915400" cy="5594124"/>
          </a:xfrm>
          <a:prstGeom prst="rect">
            <a:avLst/>
          </a:prstGeom>
          <a:ln>
            <a:noFill/>
          </a:ln>
        </p:spPr>
        <p:txBody>
          <a:bodyPr vert="horz" lIns="91440" tIns="45720" rIns="91440" bIns="45720" rtlCol="0">
            <a:noAutofit/>
          </a:bodyPr>
          <a:lstStyle>
            <a:lvl1pPr marL="342900" indent="-342900" algn="l" defTabSz="914400" rtl="0" eaLnBrk="1" latinLnBrk="0" hangingPunct="1">
              <a:spcBef>
                <a:spcPct val="20000"/>
              </a:spcBef>
              <a:buClr>
                <a:schemeClr val="tx2"/>
              </a:buClr>
              <a:buFont typeface="Wingdings" panose="05000000000000000000" pitchFamily="2" charset="2"/>
              <a:buChar char="§"/>
              <a:defRPr sz="2800" kern="1200">
                <a:solidFill>
                  <a:schemeClr val="tx1"/>
                </a:solidFill>
                <a:latin typeface="cmss10"/>
                <a:ea typeface="+mn-ea"/>
                <a:cs typeface="+mn-cs"/>
              </a:defRPr>
            </a:lvl1pPr>
            <a:lvl2pPr marL="742950" indent="-285750" algn="l" defTabSz="914400" rtl="0" eaLnBrk="1" latinLnBrk="0" hangingPunct="1">
              <a:spcBef>
                <a:spcPct val="20000"/>
              </a:spcBef>
              <a:buClr>
                <a:schemeClr val="tx2"/>
              </a:buClr>
              <a:buFont typeface="Arial" pitchFamily="34" charset="0"/>
              <a:buChar char="–"/>
              <a:defRPr sz="2400" kern="1200">
                <a:solidFill>
                  <a:schemeClr val="tx1"/>
                </a:solidFill>
                <a:latin typeface="cmss1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1F497D"/>
              </a:buClr>
            </a:pPr>
            <a:r>
              <a:rPr lang="en-US" sz="2200" dirty="0">
                <a:solidFill>
                  <a:srgbClr val="000000"/>
                </a:solidFill>
                <a:latin typeface="Arial" pitchFamily="34" charset="0"/>
                <a:cs typeface="Arial" pitchFamily="34" charset="0"/>
              </a:rPr>
              <a:t>Controversial and highly politicized debate about using teacher </a:t>
            </a:r>
            <a:r>
              <a:rPr lang="en-US" sz="2200" dirty="0" smtClean="0">
                <a:solidFill>
                  <a:srgbClr val="000000"/>
                </a:solidFill>
                <a:latin typeface="Arial" pitchFamily="34" charset="0"/>
                <a:cs typeface="Arial" pitchFamily="34" charset="0"/>
              </a:rPr>
              <a:t>value-added (VA) </a:t>
            </a:r>
            <a:r>
              <a:rPr lang="en-US" sz="2200" dirty="0">
                <a:solidFill>
                  <a:srgbClr val="000000"/>
                </a:solidFill>
                <a:latin typeface="Arial" pitchFamily="34" charset="0"/>
                <a:cs typeface="Arial" pitchFamily="34" charset="0"/>
              </a:rPr>
              <a:t>measures to evaluate teachers</a:t>
            </a:r>
          </a:p>
          <a:p>
            <a:pPr>
              <a:buClr>
                <a:srgbClr val="1F497D"/>
              </a:buClr>
            </a:pPr>
            <a:endParaRPr lang="en-US" sz="2200" dirty="0">
              <a:solidFill>
                <a:srgbClr val="000000"/>
              </a:solidFill>
              <a:latin typeface="Arial" pitchFamily="34" charset="0"/>
              <a:cs typeface="Arial" pitchFamily="34" charset="0"/>
            </a:endParaRPr>
          </a:p>
          <a:p>
            <a:pPr>
              <a:buClr>
                <a:srgbClr val="1F497D"/>
              </a:buClr>
            </a:pPr>
            <a:r>
              <a:rPr lang="en-US" sz="2000" dirty="0">
                <a:solidFill>
                  <a:srgbClr val="000000"/>
                </a:solidFill>
                <a:latin typeface="Arial" pitchFamily="34" charset="0"/>
                <a:cs typeface="Arial" pitchFamily="34" charset="0"/>
              </a:rPr>
              <a:t>At its core, debate revolves around three statistical issues:</a:t>
            </a:r>
          </a:p>
          <a:p>
            <a:pPr marL="914400" lvl="1" indent="-457200">
              <a:buClr>
                <a:srgbClr val="1F497D"/>
              </a:buClr>
              <a:buFont typeface="+mj-lt"/>
              <a:buAutoNum type="arabicPeriod"/>
            </a:pPr>
            <a:endParaRPr lang="en-US" sz="2000" dirty="0" smtClean="0">
              <a:solidFill>
                <a:srgbClr val="000000"/>
              </a:solidFill>
              <a:latin typeface="Arial" pitchFamily="34" charset="0"/>
              <a:cs typeface="Arial" pitchFamily="34" charset="0"/>
            </a:endParaRPr>
          </a:p>
          <a:p>
            <a:pPr marL="914400" lvl="1" indent="-457200">
              <a:buClr>
                <a:srgbClr val="1F497D"/>
              </a:buClr>
              <a:buFont typeface="+mj-lt"/>
              <a:buAutoNum type="arabicPeriod"/>
            </a:pPr>
            <a:r>
              <a:rPr lang="en-US" sz="2000" dirty="0" smtClean="0">
                <a:solidFill>
                  <a:srgbClr val="000000"/>
                </a:solidFill>
                <a:latin typeface="Arial" pitchFamily="34" charset="0"/>
                <a:cs typeface="Arial" pitchFamily="34" charset="0"/>
              </a:rPr>
              <a:t>Potential </a:t>
            </a:r>
            <a:r>
              <a:rPr lang="en-US" sz="2000" dirty="0">
                <a:solidFill>
                  <a:srgbClr val="000000"/>
                </a:solidFill>
                <a:latin typeface="Arial" pitchFamily="34" charset="0"/>
                <a:cs typeface="Arial" pitchFamily="34" charset="0"/>
              </a:rPr>
              <a:t>for bias in VA </a:t>
            </a:r>
            <a:r>
              <a:rPr lang="en-US" sz="2000" dirty="0" smtClean="0">
                <a:solidFill>
                  <a:srgbClr val="000000"/>
                </a:solidFill>
                <a:latin typeface="Arial" pitchFamily="34" charset="0"/>
                <a:cs typeface="Arial" pitchFamily="34" charset="0"/>
              </a:rPr>
              <a:t>estimates</a:t>
            </a:r>
          </a:p>
          <a:p>
            <a:pPr marL="914400" lvl="1" indent="-457200">
              <a:buClr>
                <a:srgbClr val="1F497D"/>
              </a:buClr>
              <a:buFont typeface="+mj-lt"/>
              <a:buAutoNum type="arabicPeriod"/>
            </a:pPr>
            <a:endParaRPr lang="en-US" sz="2000" dirty="0">
              <a:solidFill>
                <a:srgbClr val="000000"/>
              </a:solidFill>
              <a:latin typeface="Arial" pitchFamily="34" charset="0"/>
              <a:cs typeface="Arial" pitchFamily="34" charset="0"/>
            </a:endParaRPr>
          </a:p>
          <a:p>
            <a:pPr marL="914400" lvl="1" indent="-457200">
              <a:buClr>
                <a:srgbClr val="1F497D"/>
              </a:buClr>
              <a:buFont typeface="+mj-lt"/>
              <a:buAutoNum type="arabicPeriod" startAt="2"/>
            </a:pPr>
            <a:r>
              <a:rPr lang="en-US" sz="2000" dirty="0">
                <a:solidFill>
                  <a:srgbClr val="000000"/>
                </a:solidFill>
                <a:latin typeface="Arial" pitchFamily="34" charset="0"/>
                <a:cs typeface="Arial" pitchFamily="34" charset="0"/>
              </a:rPr>
              <a:t>Lack of evidence on teachers’ long-term impacts</a:t>
            </a:r>
          </a:p>
          <a:p>
            <a:pPr lvl="1">
              <a:buClr>
                <a:srgbClr val="1F497D"/>
              </a:buClr>
            </a:pPr>
            <a:endParaRPr lang="en-US" sz="2000" dirty="0">
              <a:solidFill>
                <a:srgbClr val="000000"/>
              </a:solidFill>
              <a:latin typeface="Arial" pitchFamily="34" charset="0"/>
              <a:cs typeface="Arial" pitchFamily="34" charset="0"/>
            </a:endParaRPr>
          </a:p>
          <a:p>
            <a:pPr marL="914400" lvl="1" indent="-457200">
              <a:buClr>
                <a:srgbClr val="1F497D"/>
              </a:buClr>
              <a:buFont typeface="+mj-lt"/>
              <a:buAutoNum type="arabicPeriod" startAt="3"/>
            </a:pPr>
            <a:r>
              <a:rPr lang="en-US" sz="2000" dirty="0" smtClean="0">
                <a:solidFill>
                  <a:srgbClr val="000000"/>
                </a:solidFill>
                <a:latin typeface="Arial" pitchFamily="34" charset="0"/>
                <a:cs typeface="Arial" pitchFamily="34" charset="0"/>
              </a:rPr>
              <a:t>Instability of </a:t>
            </a:r>
            <a:r>
              <a:rPr lang="en-US" sz="2000" dirty="0">
                <a:solidFill>
                  <a:srgbClr val="000000"/>
                </a:solidFill>
                <a:latin typeface="Arial" pitchFamily="34" charset="0"/>
                <a:cs typeface="Arial" pitchFamily="34" charset="0"/>
              </a:rPr>
              <a:t>VA estimates</a:t>
            </a:r>
          </a:p>
          <a:p>
            <a:pPr lvl="2">
              <a:buClr>
                <a:srgbClr val="1F497D"/>
              </a:buClr>
              <a:buFont typeface="Arial" pitchFamily="34" charset="0"/>
              <a:buChar char="-"/>
            </a:pPr>
            <a:endParaRPr lang="en-US" sz="1800" dirty="0" smtClean="0">
              <a:solidFill>
                <a:srgbClr val="000000"/>
              </a:solidFill>
              <a:latin typeface="Arial" pitchFamily="34" charset="0"/>
              <a:cs typeface="Arial" pitchFamily="34" charset="0"/>
            </a:endParaRPr>
          </a:p>
          <a:p>
            <a:pPr lvl="2">
              <a:buClr>
                <a:srgbClr val="1F497D"/>
              </a:buClr>
              <a:buFont typeface="Arial" pitchFamily="34" charset="0"/>
              <a:buChar char="-"/>
            </a:pPr>
            <a:r>
              <a:rPr lang="en-US" sz="1800" dirty="0" smtClean="0">
                <a:solidFill>
                  <a:srgbClr val="000000"/>
                </a:solidFill>
                <a:latin typeface="Arial" pitchFamily="34" charset="0"/>
                <a:cs typeface="Arial" pitchFamily="34" charset="0"/>
              </a:rPr>
              <a:t>Are </a:t>
            </a:r>
            <a:r>
              <a:rPr lang="en-US" sz="1800" dirty="0">
                <a:solidFill>
                  <a:srgbClr val="000000"/>
                </a:solidFill>
                <a:latin typeface="Arial" pitchFamily="34" charset="0"/>
                <a:cs typeface="Arial" pitchFamily="34" charset="0"/>
              </a:rPr>
              <a:t>estimates of teacher quality based on a few years of data too unstable to be useful for policy?</a:t>
            </a:r>
          </a:p>
          <a:p>
            <a:pPr>
              <a:buClr>
                <a:srgbClr val="1F497D"/>
              </a:buClr>
            </a:pPr>
            <a:endParaRPr lang="en-US" sz="2200" dirty="0">
              <a:solidFill>
                <a:srgbClr val="000000"/>
              </a:solidFill>
              <a:latin typeface="Arial" pitchFamily="34" charset="0"/>
              <a:cs typeface="Arial" pitchFamily="34" charset="0"/>
            </a:endParaRPr>
          </a:p>
        </p:txBody>
      </p:sp>
    </p:spTree>
    <p:extLst>
      <p:ext uri="{BB962C8B-B14F-4D97-AF65-F5344CB8AC3E}">
        <p14:creationId xmlns:p14="http://schemas.microsoft.com/office/powerpoint/2010/main" val="3401331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200" dirty="0" smtClean="0">
                <a:solidFill>
                  <a:srgbClr val="000000"/>
                </a:solidFill>
                <a:latin typeface="Arial" pitchFamily="34" charset="0"/>
                <a:cs typeface="Arial" pitchFamily="34" charset="0"/>
              </a:rPr>
              <a:t>How does the number of students in a classroom affect children’s earnings?</a:t>
            </a:r>
          </a:p>
          <a:p>
            <a:endParaRPr lang="en-US" sz="2200" dirty="0">
              <a:solidFill>
                <a:srgbClr val="000000"/>
              </a:solidFill>
              <a:latin typeface="Arial" pitchFamily="34" charset="0"/>
              <a:cs typeface="Arial" pitchFamily="34" charset="0"/>
            </a:endParaRPr>
          </a:p>
          <a:p>
            <a:endParaRPr lang="en-US" sz="2200" dirty="0" smtClean="0">
              <a:solidFill>
                <a:srgbClr val="000000"/>
              </a:solidFill>
              <a:latin typeface="Arial" pitchFamily="34" charset="0"/>
              <a:cs typeface="Arial" pitchFamily="34" charset="0"/>
            </a:endParaRPr>
          </a:p>
          <a:p>
            <a:r>
              <a:rPr lang="en-US" sz="2200" dirty="0" smtClean="0">
                <a:solidFill>
                  <a:srgbClr val="000000"/>
                </a:solidFill>
                <a:latin typeface="Arial" pitchFamily="34" charset="0"/>
                <a:cs typeface="Arial" pitchFamily="34" charset="0"/>
              </a:rPr>
              <a:t>STAR experiment: insufficient data to estimate impacts of class size on earnings precisely</a:t>
            </a:r>
          </a:p>
          <a:p>
            <a:endParaRPr lang="en-US" sz="2200" dirty="0" smtClean="0">
              <a:solidFill>
                <a:srgbClr val="000000"/>
              </a:solidFill>
              <a:latin typeface="Arial" pitchFamily="34" charset="0"/>
              <a:cs typeface="Arial" pitchFamily="34" charset="0"/>
            </a:endParaRPr>
          </a:p>
          <a:p>
            <a:endParaRPr lang="en-US" sz="2200" dirty="0">
              <a:solidFill>
                <a:srgbClr val="000000"/>
              </a:solidFill>
              <a:latin typeface="Arial" pitchFamily="34" charset="0"/>
              <a:cs typeface="Arial" pitchFamily="34" charset="0"/>
            </a:endParaRPr>
          </a:p>
          <a:p>
            <a:r>
              <a:rPr lang="en-US" sz="2200" dirty="0" err="1" smtClean="0">
                <a:solidFill>
                  <a:srgbClr val="000000"/>
                </a:solidFill>
                <a:latin typeface="Arial" pitchFamily="34" charset="0"/>
                <a:cs typeface="Arial" pitchFamily="34" charset="0"/>
              </a:rPr>
              <a:t>Fredriksson</a:t>
            </a:r>
            <a:r>
              <a:rPr lang="en-US" sz="2200" dirty="0" smtClean="0">
                <a:solidFill>
                  <a:srgbClr val="000000"/>
                </a:solidFill>
                <a:latin typeface="Arial" pitchFamily="34" charset="0"/>
                <a:cs typeface="Arial" pitchFamily="34" charset="0"/>
              </a:rPr>
              <a:t> et al. (2013) use administrative data from Sweden to obtain more precise estimates</a:t>
            </a:r>
          </a:p>
          <a:p>
            <a:endParaRPr lang="en-US" sz="22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No experiment here; instead use a quasi-experimental method: </a:t>
            </a:r>
            <a:r>
              <a:rPr lang="en-US" sz="2000" i="1" dirty="0" smtClean="0">
                <a:solidFill>
                  <a:srgbClr val="000000"/>
                </a:solidFill>
                <a:latin typeface="Arial" pitchFamily="34" charset="0"/>
                <a:cs typeface="Arial" pitchFamily="34" charset="0"/>
              </a:rPr>
              <a:t>regression discontinuity</a:t>
            </a:r>
            <a:endParaRPr lang="en-US" sz="1600" i="1"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Effects of Class Size: Quasi-Experimental Evidence</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815738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200" dirty="0">
                <a:solidFill>
                  <a:srgbClr val="000000"/>
                </a:solidFill>
                <a:latin typeface="Arial" pitchFamily="34" charset="0"/>
                <a:cs typeface="Arial" pitchFamily="34" charset="0"/>
              </a:rPr>
              <a:t>Ideal experiment to answer these questions: randomly assign students to teachers with different value-added</a:t>
            </a:r>
          </a:p>
          <a:p>
            <a:endParaRPr lang="en-US" sz="2200" dirty="0">
              <a:solidFill>
                <a:srgbClr val="000000"/>
              </a:solidFill>
              <a:latin typeface="Arial" pitchFamily="34" charset="0"/>
              <a:cs typeface="Arial" pitchFamily="34" charset="0"/>
            </a:endParaRPr>
          </a:p>
          <a:p>
            <a:r>
              <a:rPr lang="en-US" sz="2200" dirty="0">
                <a:solidFill>
                  <a:srgbClr val="000000"/>
                </a:solidFill>
                <a:latin typeface="Arial" pitchFamily="34" charset="0"/>
                <a:cs typeface="Arial" pitchFamily="34" charset="0"/>
              </a:rPr>
              <a:t>Test whether those with high value-added teachers have higher test scores and earnings</a:t>
            </a:r>
          </a:p>
          <a:p>
            <a:endParaRPr lang="en-US" sz="2000" dirty="0">
              <a:solidFill>
                <a:srgbClr val="000000"/>
              </a:solidFill>
              <a:latin typeface="Arial" pitchFamily="34" charset="0"/>
              <a:cs typeface="Arial" pitchFamily="34" charset="0"/>
            </a:endParaRPr>
          </a:p>
          <a:p>
            <a:r>
              <a:rPr lang="en-US" sz="2200" dirty="0">
                <a:solidFill>
                  <a:srgbClr val="000000"/>
                </a:solidFill>
                <a:latin typeface="Arial" pitchFamily="34" charset="0"/>
                <a:cs typeface="Arial" pitchFamily="34" charset="0"/>
              </a:rPr>
              <a:t>We use a quasi-experimental approximation to this experiment</a:t>
            </a:r>
          </a:p>
          <a:p>
            <a:pPr lvl="1"/>
            <a:endParaRPr lang="en-US" sz="20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Exploit </a:t>
            </a:r>
            <a:r>
              <a:rPr lang="en-US" sz="2000" dirty="0">
                <a:solidFill>
                  <a:srgbClr val="000000"/>
                </a:solidFill>
                <a:latin typeface="Arial" pitchFamily="34" charset="0"/>
                <a:cs typeface="Arial" pitchFamily="34" charset="0"/>
              </a:rPr>
              <a:t>the fact that there is a lot of turnover in teachers across school years</a:t>
            </a:r>
          </a:p>
          <a:p>
            <a:pPr lvl="1"/>
            <a:endParaRPr lang="en-US" sz="2000" dirty="0">
              <a:solidFill>
                <a:srgbClr val="000000"/>
              </a:solidFill>
              <a:latin typeface="Arial" pitchFamily="34" charset="0"/>
              <a:cs typeface="Arial" pitchFamily="34" charset="0"/>
            </a:endParaRPr>
          </a:p>
          <a:p>
            <a:pPr lvl="1"/>
            <a:r>
              <a:rPr lang="en-US" sz="2000" dirty="0">
                <a:solidFill>
                  <a:srgbClr val="000000"/>
                </a:solidFill>
                <a:latin typeface="Arial" pitchFamily="34" charset="0"/>
                <a:cs typeface="Arial" pitchFamily="34" charset="0"/>
              </a:rPr>
              <a:t>When high VA teachers arrive at new schools, do scores go up?</a:t>
            </a:r>
          </a:p>
          <a:p>
            <a:pPr lvl="1"/>
            <a:endParaRPr lang="en-US" sz="2000" dirty="0">
              <a:solidFill>
                <a:srgbClr val="000000"/>
              </a:solidFill>
              <a:latin typeface="Arial" pitchFamily="34" charset="0"/>
              <a:cs typeface="Arial" pitchFamily="34" charset="0"/>
            </a:endParaRPr>
          </a:p>
          <a:p>
            <a:pPr marL="457200" lvl="1" indent="0">
              <a:buNone/>
            </a:pP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a:solidFill>
                  <a:srgbClr val="002060"/>
                </a:solidFill>
                <a:latin typeface="Arial" panose="020B0604020202020204" pitchFamily="34" charset="0"/>
                <a:cs typeface="Arial" panose="020B0604020202020204" pitchFamily="34" charset="0"/>
              </a:rPr>
              <a:t>Measuring the Impacts of Teachers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336168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6" name="Line 66"/>
          <p:cNvSpPr>
            <a:spLocks noChangeShapeType="1"/>
          </p:cNvSpPr>
          <p:nvPr/>
        </p:nvSpPr>
        <p:spPr bwMode="auto">
          <a:xfrm>
            <a:off x="2693549" y="5517864"/>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67" name="Line 67"/>
          <p:cNvSpPr>
            <a:spLocks noChangeShapeType="1"/>
          </p:cNvSpPr>
          <p:nvPr/>
        </p:nvSpPr>
        <p:spPr bwMode="auto">
          <a:xfrm>
            <a:off x="2693549" y="4127373"/>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68" name="Line 68"/>
          <p:cNvSpPr>
            <a:spLocks noChangeShapeType="1"/>
          </p:cNvSpPr>
          <p:nvPr/>
        </p:nvSpPr>
        <p:spPr bwMode="auto">
          <a:xfrm>
            <a:off x="2693549" y="2736883"/>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69" name="Line 69"/>
          <p:cNvSpPr>
            <a:spLocks noChangeShapeType="1"/>
          </p:cNvSpPr>
          <p:nvPr/>
        </p:nvSpPr>
        <p:spPr bwMode="auto">
          <a:xfrm>
            <a:off x="2693549" y="1352423"/>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70" name="Line 70"/>
          <p:cNvSpPr>
            <a:spLocks noChangeShapeType="1"/>
          </p:cNvSpPr>
          <p:nvPr/>
        </p:nvSpPr>
        <p:spPr bwMode="auto">
          <a:xfrm flipV="1">
            <a:off x="6442743" y="978408"/>
            <a:ext cx="0" cy="4676696"/>
          </a:xfrm>
          <a:prstGeom prst="line">
            <a:avLst/>
          </a:prstGeom>
          <a:noFill/>
          <a:ln w="22225">
            <a:solidFill>
              <a:srgbClr val="C10534"/>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grpSp>
        <p:nvGrpSpPr>
          <p:cNvPr id="3" name="Group 2"/>
          <p:cNvGrpSpPr/>
          <p:nvPr/>
        </p:nvGrpSpPr>
        <p:grpSpPr>
          <a:xfrm>
            <a:off x="2784031" y="4769904"/>
            <a:ext cx="2984580" cy="794783"/>
            <a:chOff x="1260031" y="4769834"/>
            <a:chExt cx="2984580" cy="794783"/>
          </a:xfrm>
        </p:grpSpPr>
        <p:sp>
          <p:nvSpPr>
            <p:cNvPr id="72" name="Oval 72"/>
            <p:cNvSpPr>
              <a:spLocks noChangeArrowheads="1"/>
            </p:cNvSpPr>
            <p:nvPr/>
          </p:nvSpPr>
          <p:spPr bwMode="auto">
            <a:xfrm>
              <a:off x="1260031" y="5471113"/>
              <a:ext cx="95012" cy="93504"/>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grpSp>
          <p:nvGrpSpPr>
            <p:cNvPr id="135" name="Group 134"/>
            <p:cNvGrpSpPr/>
            <p:nvPr/>
          </p:nvGrpSpPr>
          <p:grpSpPr>
            <a:xfrm>
              <a:off x="1306782" y="4769834"/>
              <a:ext cx="2937829" cy="748030"/>
              <a:chOff x="1306782" y="4769834"/>
              <a:chExt cx="2937829" cy="748030"/>
            </a:xfrm>
            <a:effectLst>
              <a:outerShdw blurRad="50800" dist="38100" dir="2700000" algn="tl" rotWithShape="0">
                <a:prstClr val="black">
                  <a:alpha val="40000"/>
                </a:prstClr>
              </a:outerShdw>
            </a:effectLst>
          </p:grpSpPr>
          <p:sp>
            <p:nvSpPr>
              <p:cNvPr id="74" name="Oval 74"/>
              <p:cNvSpPr>
                <a:spLocks noChangeArrowheads="1"/>
              </p:cNvSpPr>
              <p:nvPr/>
            </p:nvSpPr>
            <p:spPr bwMode="auto">
              <a:xfrm>
                <a:off x="4149599" y="4980972"/>
                <a:ext cx="95012" cy="9501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71" name="Freeform 71"/>
              <p:cNvSpPr>
                <a:spLocks/>
              </p:cNvSpPr>
              <p:nvPr/>
            </p:nvSpPr>
            <p:spPr bwMode="auto">
              <a:xfrm>
                <a:off x="1306782" y="4818094"/>
                <a:ext cx="2891076" cy="699770"/>
              </a:xfrm>
              <a:custGeom>
                <a:avLst/>
                <a:gdLst>
                  <a:gd name="T0" fmla="*/ 0 w 549"/>
                  <a:gd name="T1" fmla="*/ 133 h 133"/>
                  <a:gd name="T2" fmla="*/ 275 w 549"/>
                  <a:gd name="T3" fmla="*/ 0 h 133"/>
                  <a:gd name="T4" fmla="*/ 549 w 549"/>
                  <a:gd name="T5" fmla="*/ 40 h 133"/>
                </a:gdLst>
                <a:ahLst/>
                <a:cxnLst>
                  <a:cxn ang="0">
                    <a:pos x="T0" y="T1"/>
                  </a:cxn>
                  <a:cxn ang="0">
                    <a:pos x="T2" y="T3"/>
                  </a:cxn>
                  <a:cxn ang="0">
                    <a:pos x="T4" y="T5"/>
                  </a:cxn>
                </a:cxnLst>
                <a:rect l="0" t="0" r="r" b="b"/>
                <a:pathLst>
                  <a:path w="549" h="133">
                    <a:moveTo>
                      <a:pt x="0" y="133"/>
                    </a:moveTo>
                    <a:lnTo>
                      <a:pt x="275" y="0"/>
                    </a:lnTo>
                    <a:lnTo>
                      <a:pt x="549" y="40"/>
                    </a:lnTo>
                  </a:path>
                </a:pathLst>
              </a:custGeom>
              <a:noFill/>
              <a:ln w="22225">
                <a:solidFill>
                  <a:srgbClr val="1A476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73" name="Oval 73"/>
              <p:cNvSpPr>
                <a:spLocks noChangeArrowheads="1"/>
              </p:cNvSpPr>
              <p:nvPr/>
            </p:nvSpPr>
            <p:spPr bwMode="auto">
              <a:xfrm>
                <a:off x="2707831" y="4769834"/>
                <a:ext cx="95012" cy="9501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76" name="Oval 76"/>
              <p:cNvSpPr>
                <a:spLocks noChangeArrowheads="1"/>
              </p:cNvSpPr>
              <p:nvPr/>
            </p:nvSpPr>
            <p:spPr bwMode="auto">
              <a:xfrm>
                <a:off x="4149599" y="4980972"/>
                <a:ext cx="95012" cy="9501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grpSp>
      </p:grpSp>
      <p:grpSp>
        <p:nvGrpSpPr>
          <p:cNvPr id="134" name="Group 133"/>
          <p:cNvGrpSpPr/>
          <p:nvPr/>
        </p:nvGrpSpPr>
        <p:grpSpPr>
          <a:xfrm>
            <a:off x="5721859" y="1068966"/>
            <a:ext cx="4385628" cy="3958827"/>
            <a:chOff x="4197859" y="1068896"/>
            <a:chExt cx="4385628" cy="3958827"/>
          </a:xfrm>
          <a:effectLst>
            <a:outerShdw blurRad="50800" dist="38100" dir="2700000" algn="tl" rotWithShape="0">
              <a:prstClr val="black">
                <a:alpha val="40000"/>
              </a:prstClr>
            </a:outerShdw>
          </a:effectLst>
        </p:grpSpPr>
        <p:sp>
          <p:nvSpPr>
            <p:cNvPr id="75" name="Freeform 75"/>
            <p:cNvSpPr>
              <a:spLocks/>
            </p:cNvSpPr>
            <p:nvPr/>
          </p:nvSpPr>
          <p:spPr bwMode="auto">
            <a:xfrm>
              <a:off x="4197859" y="1115647"/>
              <a:ext cx="4337368" cy="3912076"/>
            </a:xfrm>
            <a:custGeom>
              <a:avLst/>
              <a:gdLst>
                <a:gd name="T0" fmla="*/ 0 w 824"/>
                <a:gd name="T1" fmla="*/ 743 h 743"/>
                <a:gd name="T2" fmla="*/ 275 w 824"/>
                <a:gd name="T3" fmla="*/ 185 h 743"/>
                <a:gd name="T4" fmla="*/ 549 w 824"/>
                <a:gd name="T5" fmla="*/ 165 h 743"/>
                <a:gd name="T6" fmla="*/ 824 w 824"/>
                <a:gd name="T7" fmla="*/ 0 h 743"/>
              </a:gdLst>
              <a:ahLst/>
              <a:cxnLst>
                <a:cxn ang="0">
                  <a:pos x="T0" y="T1"/>
                </a:cxn>
                <a:cxn ang="0">
                  <a:pos x="T2" y="T3"/>
                </a:cxn>
                <a:cxn ang="0">
                  <a:pos x="T4" y="T5"/>
                </a:cxn>
                <a:cxn ang="0">
                  <a:pos x="T6" y="T7"/>
                </a:cxn>
              </a:cxnLst>
              <a:rect l="0" t="0" r="r" b="b"/>
              <a:pathLst>
                <a:path w="824" h="743">
                  <a:moveTo>
                    <a:pt x="0" y="743"/>
                  </a:moveTo>
                  <a:lnTo>
                    <a:pt x="275" y="185"/>
                  </a:lnTo>
                  <a:lnTo>
                    <a:pt x="549" y="165"/>
                  </a:lnTo>
                  <a:lnTo>
                    <a:pt x="824" y="0"/>
                  </a:lnTo>
                </a:path>
              </a:pathLst>
            </a:custGeom>
            <a:noFill/>
            <a:ln w="22225">
              <a:solidFill>
                <a:srgbClr val="1A476F"/>
              </a:solidFill>
              <a:prstDash val="solid"/>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77" name="Oval 77"/>
            <p:cNvSpPr>
              <a:spLocks noChangeArrowheads="1"/>
            </p:cNvSpPr>
            <p:nvPr/>
          </p:nvSpPr>
          <p:spPr bwMode="auto">
            <a:xfrm>
              <a:off x="5597399" y="2041636"/>
              <a:ext cx="95012" cy="9501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78" name="Oval 78"/>
            <p:cNvSpPr>
              <a:spLocks noChangeArrowheads="1"/>
            </p:cNvSpPr>
            <p:nvPr/>
          </p:nvSpPr>
          <p:spPr bwMode="auto">
            <a:xfrm>
              <a:off x="7040675" y="1937576"/>
              <a:ext cx="95012" cy="93504"/>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79" name="Oval 79"/>
            <p:cNvSpPr>
              <a:spLocks noChangeArrowheads="1"/>
            </p:cNvSpPr>
            <p:nvPr/>
          </p:nvSpPr>
          <p:spPr bwMode="auto">
            <a:xfrm>
              <a:off x="8488475" y="1068896"/>
              <a:ext cx="95012" cy="93504"/>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grpSp>
      <p:sp>
        <p:nvSpPr>
          <p:cNvPr id="87" name="Line 87"/>
          <p:cNvSpPr>
            <a:spLocks noChangeShapeType="1"/>
          </p:cNvSpPr>
          <p:nvPr/>
        </p:nvSpPr>
        <p:spPr bwMode="auto">
          <a:xfrm flipV="1">
            <a:off x="2693543" y="978408"/>
            <a:ext cx="0" cy="467669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88" name="Line 88"/>
          <p:cNvSpPr>
            <a:spLocks noChangeShapeType="1"/>
          </p:cNvSpPr>
          <p:nvPr/>
        </p:nvSpPr>
        <p:spPr bwMode="auto">
          <a:xfrm flipH="1">
            <a:off x="2604569" y="5517864"/>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89" name="Rectangle 89"/>
          <p:cNvSpPr>
            <a:spLocks noChangeArrowheads="1"/>
          </p:cNvSpPr>
          <p:nvPr/>
        </p:nvSpPr>
        <p:spPr bwMode="auto">
          <a:xfrm>
            <a:off x="2319528" y="5401810"/>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50</a:t>
            </a:r>
            <a:endParaRPr lang="en-US" altLang="en-US" dirty="0">
              <a:solidFill>
                <a:prstClr val="black"/>
              </a:solidFill>
            </a:endParaRPr>
          </a:p>
        </p:txBody>
      </p:sp>
      <p:sp>
        <p:nvSpPr>
          <p:cNvPr id="90" name="Line 90"/>
          <p:cNvSpPr>
            <a:spLocks noChangeShapeType="1"/>
          </p:cNvSpPr>
          <p:nvPr/>
        </p:nvSpPr>
        <p:spPr bwMode="auto">
          <a:xfrm flipH="1">
            <a:off x="2604569" y="4127373"/>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91" name="Rectangle 91"/>
          <p:cNvSpPr>
            <a:spLocks noChangeArrowheads="1"/>
          </p:cNvSpPr>
          <p:nvPr/>
        </p:nvSpPr>
        <p:spPr bwMode="auto">
          <a:xfrm>
            <a:off x="2319528" y="4011251"/>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52</a:t>
            </a:r>
            <a:endParaRPr lang="en-US" altLang="en-US" dirty="0">
              <a:solidFill>
                <a:prstClr val="black"/>
              </a:solidFill>
            </a:endParaRPr>
          </a:p>
        </p:txBody>
      </p:sp>
      <p:sp>
        <p:nvSpPr>
          <p:cNvPr id="92" name="Line 92"/>
          <p:cNvSpPr>
            <a:spLocks noChangeShapeType="1"/>
          </p:cNvSpPr>
          <p:nvPr/>
        </p:nvSpPr>
        <p:spPr bwMode="auto">
          <a:xfrm flipH="1">
            <a:off x="2604569" y="2736883"/>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93" name="Rectangle 93"/>
          <p:cNvSpPr>
            <a:spLocks noChangeArrowheads="1"/>
          </p:cNvSpPr>
          <p:nvPr/>
        </p:nvSpPr>
        <p:spPr bwMode="auto">
          <a:xfrm>
            <a:off x="2319528" y="2626859"/>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54</a:t>
            </a:r>
            <a:endParaRPr lang="en-US" altLang="en-US" dirty="0">
              <a:solidFill>
                <a:prstClr val="black"/>
              </a:solidFill>
            </a:endParaRPr>
          </a:p>
        </p:txBody>
      </p:sp>
      <p:sp>
        <p:nvSpPr>
          <p:cNvPr id="94" name="Line 94"/>
          <p:cNvSpPr>
            <a:spLocks noChangeShapeType="1"/>
          </p:cNvSpPr>
          <p:nvPr/>
        </p:nvSpPr>
        <p:spPr bwMode="auto">
          <a:xfrm flipH="1">
            <a:off x="2604569" y="1352423"/>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95" name="Rectangle 95"/>
          <p:cNvSpPr>
            <a:spLocks noChangeArrowheads="1"/>
          </p:cNvSpPr>
          <p:nvPr/>
        </p:nvSpPr>
        <p:spPr bwMode="auto">
          <a:xfrm>
            <a:off x="2319528" y="1236367"/>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56</a:t>
            </a:r>
            <a:endParaRPr lang="en-US" altLang="en-US" dirty="0">
              <a:solidFill>
                <a:prstClr val="black"/>
              </a:solidFill>
            </a:endParaRPr>
          </a:p>
        </p:txBody>
      </p:sp>
      <p:sp>
        <p:nvSpPr>
          <p:cNvPr id="97" name="Line 97"/>
          <p:cNvSpPr>
            <a:spLocks noChangeShapeType="1"/>
          </p:cNvSpPr>
          <p:nvPr/>
        </p:nvSpPr>
        <p:spPr bwMode="auto">
          <a:xfrm>
            <a:off x="2693549" y="5655104"/>
            <a:ext cx="750292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98" name="Line 98"/>
          <p:cNvSpPr>
            <a:spLocks noChangeShapeType="1"/>
          </p:cNvSpPr>
          <p:nvPr/>
        </p:nvSpPr>
        <p:spPr bwMode="auto">
          <a:xfrm>
            <a:off x="2830783"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99" name="Rectangle 99"/>
          <p:cNvSpPr>
            <a:spLocks noChangeArrowheads="1"/>
          </p:cNvSpPr>
          <p:nvPr/>
        </p:nvSpPr>
        <p:spPr bwMode="auto">
          <a:xfrm>
            <a:off x="2710181"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‘93</a:t>
            </a:r>
            <a:endParaRPr lang="en-US" altLang="en-US" dirty="0">
              <a:solidFill>
                <a:prstClr val="black"/>
              </a:solidFill>
            </a:endParaRPr>
          </a:p>
        </p:txBody>
      </p:sp>
      <p:sp>
        <p:nvSpPr>
          <p:cNvPr id="100" name="Line 100"/>
          <p:cNvSpPr>
            <a:spLocks noChangeShapeType="1"/>
          </p:cNvSpPr>
          <p:nvPr/>
        </p:nvSpPr>
        <p:spPr bwMode="auto">
          <a:xfrm>
            <a:off x="4278583"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01" name="Rectangle 101"/>
          <p:cNvSpPr>
            <a:spLocks noChangeArrowheads="1"/>
          </p:cNvSpPr>
          <p:nvPr/>
        </p:nvSpPr>
        <p:spPr bwMode="auto">
          <a:xfrm>
            <a:off x="4157981"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‘94</a:t>
            </a:r>
            <a:endParaRPr lang="en-US" altLang="en-US" dirty="0">
              <a:solidFill>
                <a:prstClr val="black"/>
              </a:solidFill>
            </a:endParaRPr>
          </a:p>
        </p:txBody>
      </p:sp>
      <p:sp>
        <p:nvSpPr>
          <p:cNvPr id="102" name="Line 102"/>
          <p:cNvSpPr>
            <a:spLocks noChangeShapeType="1"/>
          </p:cNvSpPr>
          <p:nvPr/>
        </p:nvSpPr>
        <p:spPr bwMode="auto">
          <a:xfrm>
            <a:off x="5721859"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03" name="Rectangle 103"/>
          <p:cNvSpPr>
            <a:spLocks noChangeArrowheads="1"/>
          </p:cNvSpPr>
          <p:nvPr/>
        </p:nvSpPr>
        <p:spPr bwMode="auto">
          <a:xfrm>
            <a:off x="5599749"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‘95</a:t>
            </a:r>
            <a:endParaRPr lang="en-US" altLang="en-US" dirty="0">
              <a:solidFill>
                <a:prstClr val="black"/>
              </a:solidFill>
            </a:endParaRPr>
          </a:p>
        </p:txBody>
      </p:sp>
      <p:sp>
        <p:nvSpPr>
          <p:cNvPr id="104" name="Line 104"/>
          <p:cNvSpPr>
            <a:spLocks noChangeShapeType="1"/>
          </p:cNvSpPr>
          <p:nvPr/>
        </p:nvSpPr>
        <p:spPr bwMode="auto">
          <a:xfrm>
            <a:off x="7169659"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05" name="Rectangle 105"/>
          <p:cNvSpPr>
            <a:spLocks noChangeArrowheads="1"/>
          </p:cNvSpPr>
          <p:nvPr/>
        </p:nvSpPr>
        <p:spPr bwMode="auto">
          <a:xfrm>
            <a:off x="7047549"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‘96</a:t>
            </a:r>
            <a:endParaRPr lang="en-US" altLang="en-US" dirty="0">
              <a:solidFill>
                <a:prstClr val="black"/>
              </a:solidFill>
            </a:endParaRPr>
          </a:p>
        </p:txBody>
      </p:sp>
      <p:sp>
        <p:nvSpPr>
          <p:cNvPr id="106" name="Line 106"/>
          <p:cNvSpPr>
            <a:spLocks noChangeShapeType="1"/>
          </p:cNvSpPr>
          <p:nvPr/>
        </p:nvSpPr>
        <p:spPr bwMode="auto">
          <a:xfrm>
            <a:off x="8611427"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07" name="Rectangle 107"/>
          <p:cNvSpPr>
            <a:spLocks noChangeArrowheads="1"/>
          </p:cNvSpPr>
          <p:nvPr/>
        </p:nvSpPr>
        <p:spPr bwMode="auto">
          <a:xfrm>
            <a:off x="8490825"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‘97</a:t>
            </a:r>
            <a:endParaRPr lang="en-US" altLang="en-US" dirty="0">
              <a:solidFill>
                <a:prstClr val="black"/>
              </a:solidFill>
            </a:endParaRPr>
          </a:p>
        </p:txBody>
      </p:sp>
      <p:sp>
        <p:nvSpPr>
          <p:cNvPr id="108" name="Line 108"/>
          <p:cNvSpPr>
            <a:spLocks noChangeShapeType="1"/>
          </p:cNvSpPr>
          <p:nvPr/>
        </p:nvSpPr>
        <p:spPr bwMode="auto">
          <a:xfrm>
            <a:off x="10059227"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09" name="Rectangle 109"/>
          <p:cNvSpPr>
            <a:spLocks noChangeArrowheads="1"/>
          </p:cNvSpPr>
          <p:nvPr/>
        </p:nvSpPr>
        <p:spPr bwMode="auto">
          <a:xfrm>
            <a:off x="9938625"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‘98</a:t>
            </a:r>
            <a:endParaRPr lang="en-US" altLang="en-US" dirty="0">
              <a:solidFill>
                <a:prstClr val="black"/>
              </a:solidFill>
            </a:endParaRPr>
          </a:p>
        </p:txBody>
      </p:sp>
      <p:grpSp>
        <p:nvGrpSpPr>
          <p:cNvPr id="118" name="Group 156"/>
          <p:cNvGrpSpPr>
            <a:grpSpLocks/>
          </p:cNvGrpSpPr>
          <p:nvPr/>
        </p:nvGrpSpPr>
        <p:grpSpPr bwMode="auto">
          <a:xfrm>
            <a:off x="2971803" y="6477058"/>
            <a:ext cx="2926272" cy="276999"/>
            <a:chOff x="1750800" y="6413494"/>
            <a:chExt cx="3097592" cy="294767"/>
          </a:xfrm>
        </p:grpSpPr>
        <p:sp>
          <p:nvSpPr>
            <p:cNvPr id="119" name="Rectangle 54"/>
            <p:cNvSpPr>
              <a:spLocks noChangeArrowheads="1"/>
            </p:cNvSpPr>
            <p:nvPr/>
          </p:nvSpPr>
          <p:spPr bwMode="auto">
            <a:xfrm>
              <a:off x="2744296" y="6413494"/>
              <a:ext cx="2104096" cy="29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Scores in 4</a:t>
              </a:r>
              <a:r>
                <a:rPr lang="en-US" baseline="30000" dirty="0">
                  <a:solidFill>
                    <a:srgbClr val="000000"/>
                  </a:solidFill>
                  <a:latin typeface="Arial" pitchFamily="34" charset="0"/>
                  <a:ea typeface="Kozuka Gothic Pro M" pitchFamily="34" charset="-128"/>
                  <a:cs typeface="Arial" pitchFamily="34" charset="0"/>
                </a:rPr>
                <a:t>th</a:t>
              </a:r>
              <a:r>
                <a:rPr lang="en-US" dirty="0">
                  <a:solidFill>
                    <a:srgbClr val="000000"/>
                  </a:solidFill>
                  <a:latin typeface="Arial" pitchFamily="34" charset="0"/>
                  <a:ea typeface="Kozuka Gothic Pro M" pitchFamily="34" charset="-128"/>
                  <a:cs typeface="Arial" pitchFamily="34" charset="0"/>
                </a:rPr>
                <a:t> Grade</a:t>
              </a:r>
            </a:p>
          </p:txBody>
        </p:sp>
        <p:sp>
          <p:nvSpPr>
            <p:cNvPr id="120" name="Line 51"/>
            <p:cNvSpPr>
              <a:spLocks noChangeShapeType="1"/>
            </p:cNvSpPr>
            <p:nvPr/>
          </p:nvSpPr>
          <p:spPr bwMode="auto">
            <a:xfrm>
              <a:off x="1750800" y="6554788"/>
              <a:ext cx="865187" cy="1587"/>
            </a:xfrm>
            <a:prstGeom prst="line">
              <a:avLst/>
            </a:prstGeom>
            <a:noFill/>
            <a:ln w="22225">
              <a:solidFill>
                <a:srgbClr val="1A476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prstClr val="black"/>
                </a:solidFill>
                <a:latin typeface="Arial" pitchFamily="34" charset="0"/>
                <a:ea typeface="Kozuka Gothic Pro M" pitchFamily="34" charset="-128"/>
                <a:cs typeface="Arial" pitchFamily="34" charset="0"/>
              </a:endParaRPr>
            </a:p>
          </p:txBody>
        </p:sp>
        <p:sp>
          <p:nvSpPr>
            <p:cNvPr id="121" name="Oval 52"/>
            <p:cNvSpPr>
              <a:spLocks noChangeArrowheads="1"/>
            </p:cNvSpPr>
            <p:nvPr/>
          </p:nvSpPr>
          <p:spPr bwMode="auto">
            <a:xfrm>
              <a:off x="2133387" y="6503988"/>
              <a:ext cx="100013" cy="101600"/>
            </a:xfrm>
            <a:prstGeom prst="ellipse">
              <a:avLst/>
            </a:prstGeom>
            <a:solidFill>
              <a:srgbClr val="1A476F"/>
            </a:solidFill>
            <a:ln w="22225">
              <a:solidFill>
                <a:srgbClr val="1A476F"/>
              </a:solidFill>
              <a:round/>
              <a:headEnd/>
              <a:tailEnd/>
            </a:ln>
          </p:spPr>
          <p:txBody>
            <a:bodyPr/>
            <a:lstStyle/>
            <a:p>
              <a:pPr fontAlgn="base">
                <a:spcBef>
                  <a:spcPct val="0"/>
                </a:spcBef>
                <a:spcAft>
                  <a:spcPct val="0"/>
                </a:spcAft>
              </a:pPr>
              <a:endParaRPr lang="en-US" dirty="0">
                <a:solidFill>
                  <a:srgbClr val="000000"/>
                </a:solidFill>
                <a:latin typeface="Arial" pitchFamily="34" charset="0"/>
                <a:ea typeface="Kozuka Gothic Pro M" pitchFamily="34" charset="-128"/>
                <a:cs typeface="Arial" pitchFamily="34" charset="0"/>
              </a:endParaRPr>
            </a:p>
          </p:txBody>
        </p:sp>
      </p:grpSp>
      <p:grpSp>
        <p:nvGrpSpPr>
          <p:cNvPr id="122" name="Group 121"/>
          <p:cNvGrpSpPr/>
          <p:nvPr/>
        </p:nvGrpSpPr>
        <p:grpSpPr>
          <a:xfrm>
            <a:off x="6671033" y="6477079"/>
            <a:ext cx="2934078" cy="276999"/>
            <a:chOff x="5089086" y="6477000"/>
            <a:chExt cx="2934080" cy="276999"/>
          </a:xfrm>
        </p:grpSpPr>
        <p:sp>
          <p:nvSpPr>
            <p:cNvPr id="123" name="Rectangle 122"/>
            <p:cNvSpPr>
              <a:spLocks noChangeArrowheads="1"/>
            </p:cNvSpPr>
            <p:nvPr/>
          </p:nvSpPr>
          <p:spPr bwMode="auto">
            <a:xfrm>
              <a:off x="6027426" y="6477000"/>
              <a:ext cx="19957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Scores in 3</a:t>
              </a:r>
              <a:r>
                <a:rPr lang="en-US" baseline="30000" dirty="0">
                  <a:solidFill>
                    <a:srgbClr val="000000"/>
                  </a:solidFill>
                  <a:latin typeface="Arial" pitchFamily="34" charset="0"/>
                  <a:ea typeface="Kozuka Gothic Pro M" pitchFamily="34" charset="-128"/>
                  <a:cs typeface="Arial" pitchFamily="34" charset="0"/>
                </a:rPr>
                <a:t>rd</a:t>
              </a:r>
              <a:r>
                <a:rPr lang="en-US" dirty="0">
                  <a:solidFill>
                    <a:srgbClr val="000000"/>
                  </a:solidFill>
                  <a:latin typeface="Arial" pitchFamily="34" charset="0"/>
                  <a:ea typeface="Kozuka Gothic Pro M" pitchFamily="34" charset="-128"/>
                  <a:cs typeface="Arial" pitchFamily="34" charset="0"/>
                </a:rPr>
                <a:t> Grade</a:t>
              </a:r>
            </a:p>
          </p:txBody>
        </p:sp>
        <p:sp>
          <p:nvSpPr>
            <p:cNvPr id="124" name="Line 51"/>
            <p:cNvSpPr>
              <a:spLocks noChangeShapeType="1"/>
            </p:cNvSpPr>
            <p:nvPr/>
          </p:nvSpPr>
          <p:spPr bwMode="auto">
            <a:xfrm>
              <a:off x="5089086" y="6610406"/>
              <a:ext cx="786384" cy="1498"/>
            </a:xfrm>
            <a:prstGeom prst="line">
              <a:avLst/>
            </a:prstGeom>
            <a:noFill/>
            <a:ln w="222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prstClr val="black"/>
                </a:solidFill>
                <a:latin typeface="Arial" pitchFamily="34" charset="0"/>
                <a:ea typeface="Kozuka Gothic Pro M" pitchFamily="34" charset="-128"/>
                <a:cs typeface="Arial" pitchFamily="34" charset="0"/>
              </a:endParaRPr>
            </a:p>
          </p:txBody>
        </p:sp>
        <p:sp>
          <p:nvSpPr>
            <p:cNvPr id="125" name="Oval 52"/>
            <p:cNvSpPr>
              <a:spLocks noChangeArrowheads="1"/>
            </p:cNvSpPr>
            <p:nvPr/>
          </p:nvSpPr>
          <p:spPr bwMode="auto">
            <a:xfrm>
              <a:off x="5434289" y="6562440"/>
              <a:ext cx="94434" cy="95932"/>
            </a:xfrm>
            <a:prstGeom prst="ellipse">
              <a:avLst/>
            </a:prstGeom>
            <a:solidFill>
              <a:schemeClr val="tx1"/>
            </a:solidFill>
            <a:ln w="22225">
              <a:solidFill>
                <a:schemeClr val="tx1"/>
              </a:solidFill>
              <a:round/>
              <a:headEnd/>
              <a:tailEnd/>
            </a:ln>
          </p:spPr>
          <p:txBody>
            <a:bodyPr/>
            <a:lstStyle/>
            <a:p>
              <a:pPr fontAlgn="base">
                <a:spcBef>
                  <a:spcPct val="0"/>
                </a:spcBef>
                <a:spcAft>
                  <a:spcPct val="0"/>
                </a:spcAft>
              </a:pPr>
              <a:endParaRPr lang="en-US" dirty="0">
                <a:solidFill>
                  <a:srgbClr val="000000"/>
                </a:solidFill>
                <a:latin typeface="Arial" pitchFamily="34" charset="0"/>
                <a:ea typeface="Kozuka Gothic Pro M" pitchFamily="34" charset="-128"/>
                <a:cs typeface="Arial" pitchFamily="34" charset="0"/>
              </a:endParaRPr>
            </a:p>
          </p:txBody>
        </p:sp>
      </p:grpSp>
      <p:sp>
        <p:nvSpPr>
          <p:cNvPr id="126" name="Rectangle 51"/>
          <p:cNvSpPr>
            <a:spLocks noChangeArrowheads="1"/>
          </p:cNvSpPr>
          <p:nvPr/>
        </p:nvSpPr>
        <p:spPr bwMode="auto">
          <a:xfrm>
            <a:off x="5832747" y="6096071"/>
            <a:ext cx="123142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School Year</a:t>
            </a:r>
          </a:p>
        </p:txBody>
      </p:sp>
      <p:sp>
        <p:nvSpPr>
          <p:cNvPr id="127" name="Rectangle 2"/>
          <p:cNvSpPr>
            <a:spLocks noChangeArrowheads="1"/>
          </p:cNvSpPr>
          <p:nvPr/>
        </p:nvSpPr>
        <p:spPr bwMode="auto">
          <a:xfrm rot="16200000">
            <a:off x="-547336" y="3193298"/>
            <a:ext cx="4755255" cy="276999"/>
          </a:xfrm>
          <a:prstGeom prst="rect">
            <a:avLst/>
          </a:prstGeom>
          <a:noFill/>
          <a:ln w="9525">
            <a:noFill/>
            <a:miter lim="800000"/>
            <a:headEnd/>
            <a:tailEnd/>
          </a:ln>
        </p:spPr>
        <p:txBody>
          <a:bodyPr lIns="0" tIns="0" rIns="0" bIns="0">
            <a:prstTxWarp prst="textNoShape">
              <a:avLst/>
            </a:prstTxWarp>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Average Test Score</a:t>
            </a:r>
          </a:p>
        </p:txBody>
      </p:sp>
      <p:grpSp>
        <p:nvGrpSpPr>
          <p:cNvPr id="128" name="Group 127"/>
          <p:cNvGrpSpPr/>
          <p:nvPr/>
        </p:nvGrpSpPr>
        <p:grpSpPr>
          <a:xfrm>
            <a:off x="3505249" y="1447801"/>
            <a:ext cx="2835441" cy="553998"/>
            <a:chOff x="1981200" y="1129291"/>
            <a:chExt cx="2835441" cy="619245"/>
          </a:xfrm>
        </p:grpSpPr>
        <p:sp>
          <p:nvSpPr>
            <p:cNvPr id="129" name="TextBox 233"/>
            <p:cNvSpPr txBox="1">
              <a:spLocks noChangeArrowheads="1"/>
            </p:cNvSpPr>
            <p:nvPr/>
          </p:nvSpPr>
          <p:spPr bwMode="auto">
            <a:xfrm>
              <a:off x="1981200" y="1129291"/>
              <a:ext cx="1778307" cy="61924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en-US"/>
              </a:defPPr>
              <a:lvl1pPr>
                <a:defRPr sz="1800">
                  <a:solidFill>
                    <a:srgbClr val="000000"/>
                  </a:solidFill>
                  <a:latin typeface="Kozuka Gothic Pro M" pitchFamily="34" charset="-128"/>
                  <a:ea typeface="Kozuka Gothic Pro M" pitchFamily="34" charset="-128"/>
                </a:defRPr>
              </a:lvl1pPr>
            </a:lstStyle>
            <a:p>
              <a:pPr fontAlgn="base">
                <a:spcBef>
                  <a:spcPct val="0"/>
                </a:spcBef>
                <a:spcAft>
                  <a:spcPct val="0"/>
                </a:spcAft>
              </a:pPr>
              <a:r>
                <a:rPr lang="en-CA" dirty="0">
                  <a:latin typeface="Arial" panose="020B0604020202020204" pitchFamily="34" charset="0"/>
                  <a:cs typeface="Arial" pitchFamily="34" charset="0"/>
                </a:rPr>
                <a:t>Entry of Teacher</a:t>
              </a:r>
            </a:p>
            <a:p>
              <a:pPr fontAlgn="base">
                <a:spcBef>
                  <a:spcPct val="0"/>
                </a:spcBef>
                <a:spcAft>
                  <a:spcPct val="0"/>
                </a:spcAft>
              </a:pPr>
              <a:r>
                <a:rPr lang="en-CA" dirty="0">
                  <a:latin typeface="Arial" panose="020B0604020202020204" pitchFamily="34" charset="0"/>
                  <a:cs typeface="Arial" pitchFamily="34" charset="0"/>
                </a:rPr>
                <a:t>with VA in top 5%</a:t>
              </a:r>
              <a:endParaRPr lang="en-US" dirty="0">
                <a:latin typeface="Arial" panose="020B0604020202020204" pitchFamily="34" charset="0"/>
                <a:cs typeface="Arial" pitchFamily="34" charset="0"/>
              </a:endParaRPr>
            </a:p>
          </p:txBody>
        </p:sp>
        <p:cxnSp>
          <p:nvCxnSpPr>
            <p:cNvPr id="130" name="Straight Arrow Connector 129"/>
            <p:cNvCxnSpPr/>
            <p:nvPr/>
          </p:nvCxnSpPr>
          <p:spPr bwMode="auto">
            <a:xfrm flipV="1">
              <a:off x="3886200" y="1129291"/>
              <a:ext cx="930441" cy="174608"/>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grpSp>
      <p:sp>
        <p:nvSpPr>
          <p:cNvPr id="131" name="Text Box 7"/>
          <p:cNvSpPr txBox="1">
            <a:spLocks noChangeArrowheads="1"/>
          </p:cNvSpPr>
          <p:nvPr/>
        </p:nvSpPr>
        <p:spPr bwMode="auto">
          <a:xfrm>
            <a:off x="1524000" y="208001"/>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algn="ctr" eaLnBrk="1" fontAlgn="base" hangingPunct="1">
              <a:spcBef>
                <a:spcPct val="0"/>
              </a:spcBef>
              <a:spcAft>
                <a:spcPct val="0"/>
              </a:spcAft>
            </a:pPr>
            <a:r>
              <a:rPr lang="en-US" b="1" dirty="0">
                <a:solidFill>
                  <a:srgbClr val="002060"/>
                </a:solidFill>
                <a:latin typeface="Arial" pitchFamily="34" charset="0"/>
              </a:rPr>
              <a:t>A Quasi-Experiment: Entry of High Value-Added Teacher</a:t>
            </a:r>
          </a:p>
        </p:txBody>
      </p:sp>
      <p:pic>
        <p:nvPicPr>
          <p:cNvPr id="132" name="Picture 131"/>
          <p:cNvPicPr>
            <a:picLocks noChangeAspect="1"/>
          </p:cNvPicPr>
          <p:nvPr/>
        </p:nvPicPr>
        <p:blipFill rotWithShape="1">
          <a:blip r:embed="rId3" cstate="print">
            <a:extLst>
              <a:ext uri="{28A0092B-C50C-407E-A947-70E740481C1C}">
                <a14:useLocalDpi xmlns:a14="http://schemas.microsoft.com/office/drawing/2010/main" val="0"/>
              </a:ext>
            </a:extLst>
          </a:blip>
          <a:srcRect r="11029"/>
          <a:stretch/>
        </p:blipFill>
        <p:spPr>
          <a:xfrm>
            <a:off x="4487783" y="2090726"/>
            <a:ext cx="1684421" cy="1262145"/>
          </a:xfrm>
          <a:prstGeom prst="rect">
            <a:avLst/>
          </a:prstGeom>
        </p:spPr>
      </p:pic>
      <p:grpSp>
        <p:nvGrpSpPr>
          <p:cNvPr id="64" name="Group 63"/>
          <p:cNvGrpSpPr/>
          <p:nvPr/>
        </p:nvGrpSpPr>
        <p:grpSpPr>
          <a:xfrm>
            <a:off x="2784031" y="4290320"/>
            <a:ext cx="7323456" cy="1274367"/>
            <a:chOff x="1260031" y="4290251"/>
            <a:chExt cx="7323456" cy="1274366"/>
          </a:xfrm>
          <a:effectLst>
            <a:outerShdw blurRad="50800" dist="38100" dir="2700000" algn="tl" rotWithShape="0">
              <a:prstClr val="black">
                <a:alpha val="40000"/>
              </a:prstClr>
            </a:outerShdw>
          </a:effectLst>
        </p:grpSpPr>
        <p:sp>
          <p:nvSpPr>
            <p:cNvPr id="65" name="Freeform 80"/>
            <p:cNvSpPr>
              <a:spLocks/>
            </p:cNvSpPr>
            <p:nvPr/>
          </p:nvSpPr>
          <p:spPr bwMode="auto">
            <a:xfrm>
              <a:off x="1306782" y="4338511"/>
              <a:ext cx="7228444" cy="1179354"/>
            </a:xfrm>
            <a:custGeom>
              <a:avLst/>
              <a:gdLst>
                <a:gd name="T0" fmla="*/ 0 w 1373"/>
                <a:gd name="T1" fmla="*/ 224 h 224"/>
                <a:gd name="T2" fmla="*/ 275 w 1373"/>
                <a:gd name="T3" fmla="*/ 31 h 224"/>
                <a:gd name="T4" fmla="*/ 549 w 1373"/>
                <a:gd name="T5" fmla="*/ 100 h 224"/>
                <a:gd name="T6" fmla="*/ 824 w 1373"/>
                <a:gd name="T7" fmla="*/ 0 h 224"/>
                <a:gd name="T8" fmla="*/ 1098 w 1373"/>
                <a:gd name="T9" fmla="*/ 159 h 224"/>
                <a:gd name="T10" fmla="*/ 1373 w 1373"/>
                <a:gd name="T11" fmla="*/ 83 h 224"/>
              </a:gdLst>
              <a:ahLst/>
              <a:cxnLst>
                <a:cxn ang="0">
                  <a:pos x="T0" y="T1"/>
                </a:cxn>
                <a:cxn ang="0">
                  <a:pos x="T2" y="T3"/>
                </a:cxn>
                <a:cxn ang="0">
                  <a:pos x="T4" y="T5"/>
                </a:cxn>
                <a:cxn ang="0">
                  <a:pos x="T6" y="T7"/>
                </a:cxn>
                <a:cxn ang="0">
                  <a:pos x="T8" y="T9"/>
                </a:cxn>
                <a:cxn ang="0">
                  <a:pos x="T10" y="T11"/>
                </a:cxn>
              </a:cxnLst>
              <a:rect l="0" t="0" r="r" b="b"/>
              <a:pathLst>
                <a:path w="1373" h="224">
                  <a:moveTo>
                    <a:pt x="0" y="224"/>
                  </a:moveTo>
                  <a:lnTo>
                    <a:pt x="275" y="31"/>
                  </a:lnTo>
                  <a:lnTo>
                    <a:pt x="549" y="100"/>
                  </a:lnTo>
                  <a:lnTo>
                    <a:pt x="824" y="0"/>
                  </a:lnTo>
                  <a:lnTo>
                    <a:pt x="1098" y="159"/>
                  </a:lnTo>
                  <a:lnTo>
                    <a:pt x="1373" y="83"/>
                  </a:lnTo>
                </a:path>
              </a:pathLst>
            </a:custGeom>
            <a:noFill/>
            <a:ln w="22225">
              <a:solidFill>
                <a:srgbClr val="000000"/>
              </a:solidFill>
              <a:prstDash val="dash"/>
              <a:round/>
              <a:headEnd/>
              <a:tailEnd/>
            </a:ln>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96" name="Oval 81"/>
            <p:cNvSpPr>
              <a:spLocks noChangeArrowheads="1"/>
            </p:cNvSpPr>
            <p:nvPr/>
          </p:nvSpPr>
          <p:spPr bwMode="auto">
            <a:xfrm>
              <a:off x="1260031" y="5471113"/>
              <a:ext cx="95012" cy="93504"/>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10" name="Oval 82"/>
            <p:cNvSpPr>
              <a:spLocks noChangeArrowheads="1"/>
            </p:cNvSpPr>
            <p:nvPr/>
          </p:nvSpPr>
          <p:spPr bwMode="auto">
            <a:xfrm>
              <a:off x="2707831" y="4454636"/>
              <a:ext cx="95012" cy="93504"/>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11" name="Oval 83"/>
            <p:cNvSpPr>
              <a:spLocks noChangeArrowheads="1"/>
            </p:cNvSpPr>
            <p:nvPr/>
          </p:nvSpPr>
          <p:spPr bwMode="auto">
            <a:xfrm>
              <a:off x="4149599" y="4818094"/>
              <a:ext cx="95012" cy="93504"/>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12" name="Oval 84"/>
            <p:cNvSpPr>
              <a:spLocks noChangeArrowheads="1"/>
            </p:cNvSpPr>
            <p:nvPr/>
          </p:nvSpPr>
          <p:spPr bwMode="auto">
            <a:xfrm>
              <a:off x="5597399" y="4290251"/>
              <a:ext cx="95012" cy="95012"/>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13" name="Oval 85"/>
            <p:cNvSpPr>
              <a:spLocks noChangeArrowheads="1"/>
            </p:cNvSpPr>
            <p:nvPr/>
          </p:nvSpPr>
          <p:spPr bwMode="auto">
            <a:xfrm>
              <a:off x="7040675" y="5128768"/>
              <a:ext cx="95012" cy="93504"/>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14" name="Oval 86"/>
            <p:cNvSpPr>
              <a:spLocks noChangeArrowheads="1"/>
            </p:cNvSpPr>
            <p:nvPr/>
          </p:nvSpPr>
          <p:spPr bwMode="auto">
            <a:xfrm>
              <a:off x="8488475" y="4727607"/>
              <a:ext cx="95012" cy="95012"/>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grpSp>
    </p:spTree>
    <p:extLst>
      <p:ext uri="{BB962C8B-B14F-4D97-AF65-F5344CB8AC3E}">
        <p14:creationId xmlns:p14="http://schemas.microsoft.com/office/powerpoint/2010/main" val="301956798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34"/>
                                        </p:tgtEl>
                                        <p:attrNameLst>
                                          <p:attrName>style.visibility</p:attrName>
                                        </p:attrNameLst>
                                      </p:cBhvr>
                                      <p:to>
                                        <p:strVal val="visible"/>
                                      </p:to>
                                    </p:set>
                                    <p:animEffect transition="in" filter="wipe(left)">
                                      <p:cBhvr>
                                        <p:cTn id="12" dur="1000"/>
                                        <p:tgtEl>
                                          <p:spTgt spid="134"/>
                                        </p:tgtEl>
                                      </p:cBhvr>
                                    </p:animEffect>
                                  </p:childTnLst>
                                </p:cTn>
                              </p:par>
                              <p:par>
                                <p:cTn id="13" presetID="1" presetClass="entr" presetSubtype="0" fill="hold" nodeType="withEffect">
                                  <p:stCondLst>
                                    <p:cond delay="0"/>
                                  </p:stCondLst>
                                  <p:childTnLst>
                                    <p:set>
                                      <p:cBhvr>
                                        <p:cTn id="14" dur="1" fill="hold">
                                          <p:stCondLst>
                                            <p:cond delay="0"/>
                                          </p:stCondLst>
                                        </p:cTn>
                                        <p:tgtEl>
                                          <p:spTgt spid="1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wipe(left)">
                                      <p:cBhvr>
                                        <p:cTn id="19" dur="10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 name="Line 75"/>
          <p:cNvSpPr>
            <a:spLocks noChangeShapeType="1"/>
          </p:cNvSpPr>
          <p:nvPr/>
        </p:nvSpPr>
        <p:spPr bwMode="auto">
          <a:xfrm>
            <a:off x="2689069" y="1108631"/>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2" name="Line 74"/>
          <p:cNvSpPr>
            <a:spLocks noChangeShapeType="1"/>
          </p:cNvSpPr>
          <p:nvPr/>
        </p:nvSpPr>
        <p:spPr bwMode="auto">
          <a:xfrm>
            <a:off x="2689069" y="1987867"/>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1" name="Line 73"/>
          <p:cNvSpPr>
            <a:spLocks noChangeShapeType="1"/>
          </p:cNvSpPr>
          <p:nvPr/>
        </p:nvSpPr>
        <p:spPr bwMode="auto">
          <a:xfrm>
            <a:off x="2689069" y="2867104"/>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0" name="Line 72"/>
          <p:cNvSpPr>
            <a:spLocks noChangeShapeType="1"/>
          </p:cNvSpPr>
          <p:nvPr/>
        </p:nvSpPr>
        <p:spPr bwMode="auto">
          <a:xfrm>
            <a:off x="2689069" y="3746341"/>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28" name="Line 70"/>
          <p:cNvSpPr>
            <a:spLocks noChangeShapeType="1"/>
          </p:cNvSpPr>
          <p:nvPr/>
        </p:nvSpPr>
        <p:spPr bwMode="auto">
          <a:xfrm>
            <a:off x="2689069" y="5510847"/>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29" name="Line 71"/>
          <p:cNvSpPr>
            <a:spLocks noChangeShapeType="1"/>
          </p:cNvSpPr>
          <p:nvPr/>
        </p:nvSpPr>
        <p:spPr bwMode="auto">
          <a:xfrm>
            <a:off x="2689069" y="4625579"/>
            <a:ext cx="7502923"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64" name="Line 70"/>
          <p:cNvSpPr>
            <a:spLocks noChangeShapeType="1"/>
          </p:cNvSpPr>
          <p:nvPr/>
        </p:nvSpPr>
        <p:spPr bwMode="auto">
          <a:xfrm flipV="1">
            <a:off x="6442743" y="978408"/>
            <a:ext cx="0" cy="4676696"/>
          </a:xfrm>
          <a:prstGeom prst="line">
            <a:avLst/>
          </a:prstGeom>
          <a:noFill/>
          <a:ln w="22225">
            <a:solidFill>
              <a:srgbClr val="C10534"/>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5" name="Freeform 134"/>
          <p:cNvSpPr>
            <a:spLocks/>
          </p:cNvSpPr>
          <p:nvPr/>
        </p:nvSpPr>
        <p:spPr bwMode="auto">
          <a:xfrm>
            <a:off x="2826307" y="1108701"/>
            <a:ext cx="7228444" cy="4159409"/>
          </a:xfrm>
          <a:custGeom>
            <a:avLst/>
            <a:gdLst>
              <a:gd name="T0" fmla="*/ 0 w 1373"/>
              <a:gd name="T1" fmla="*/ 0 h 790"/>
              <a:gd name="T2" fmla="*/ 275 w 1373"/>
              <a:gd name="T3" fmla="*/ 226 h 790"/>
              <a:gd name="T4" fmla="*/ 549 w 1373"/>
              <a:gd name="T5" fmla="*/ 209 h 790"/>
              <a:gd name="T6" fmla="*/ 824 w 1373"/>
              <a:gd name="T7" fmla="*/ 789 h 790"/>
              <a:gd name="T8" fmla="*/ 1098 w 1373"/>
              <a:gd name="T9" fmla="*/ 643 h 790"/>
              <a:gd name="T10" fmla="*/ 1373 w 1373"/>
              <a:gd name="T11" fmla="*/ 790 h 790"/>
            </a:gdLst>
            <a:ahLst/>
            <a:cxnLst>
              <a:cxn ang="0">
                <a:pos x="T0" y="T1"/>
              </a:cxn>
              <a:cxn ang="0">
                <a:pos x="T2" y="T3"/>
              </a:cxn>
              <a:cxn ang="0">
                <a:pos x="T4" y="T5"/>
              </a:cxn>
              <a:cxn ang="0">
                <a:pos x="T6" y="T7"/>
              </a:cxn>
              <a:cxn ang="0">
                <a:pos x="T8" y="T9"/>
              </a:cxn>
              <a:cxn ang="0">
                <a:pos x="T10" y="T11"/>
              </a:cxn>
            </a:cxnLst>
            <a:rect l="0" t="0" r="r" b="b"/>
            <a:pathLst>
              <a:path w="1373" h="790">
                <a:moveTo>
                  <a:pt x="0" y="0"/>
                </a:moveTo>
                <a:lnTo>
                  <a:pt x="275" y="226"/>
                </a:lnTo>
                <a:lnTo>
                  <a:pt x="549" y="209"/>
                </a:lnTo>
                <a:lnTo>
                  <a:pt x="824" y="789"/>
                </a:lnTo>
                <a:lnTo>
                  <a:pt x="1098" y="643"/>
                </a:lnTo>
                <a:lnTo>
                  <a:pt x="1373" y="790"/>
                </a:lnTo>
              </a:path>
            </a:pathLst>
          </a:custGeom>
          <a:noFill/>
          <a:ln w="22225">
            <a:solidFill>
              <a:srgbClr val="1A476F"/>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6" name="Oval 135"/>
          <p:cNvSpPr>
            <a:spLocks noChangeArrowheads="1"/>
          </p:cNvSpPr>
          <p:nvPr/>
        </p:nvSpPr>
        <p:spPr bwMode="auto">
          <a:xfrm>
            <a:off x="2779555" y="1061879"/>
            <a:ext cx="95012" cy="93504"/>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7" name="Oval 136"/>
          <p:cNvSpPr>
            <a:spLocks noChangeArrowheads="1"/>
          </p:cNvSpPr>
          <p:nvPr/>
        </p:nvSpPr>
        <p:spPr bwMode="auto">
          <a:xfrm>
            <a:off x="4227355" y="2251789"/>
            <a:ext cx="95012" cy="93504"/>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8" name="Oval 137"/>
          <p:cNvSpPr>
            <a:spLocks noChangeArrowheads="1"/>
          </p:cNvSpPr>
          <p:nvPr/>
        </p:nvSpPr>
        <p:spPr bwMode="auto">
          <a:xfrm>
            <a:off x="5669123" y="2161303"/>
            <a:ext cx="95012" cy="9501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9" name="Oval 138"/>
          <p:cNvSpPr>
            <a:spLocks noChangeArrowheads="1"/>
          </p:cNvSpPr>
          <p:nvPr/>
        </p:nvSpPr>
        <p:spPr bwMode="auto">
          <a:xfrm>
            <a:off x="7116923" y="5215255"/>
            <a:ext cx="95012" cy="9501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0" name="Oval 139"/>
          <p:cNvSpPr>
            <a:spLocks noChangeArrowheads="1"/>
          </p:cNvSpPr>
          <p:nvPr/>
        </p:nvSpPr>
        <p:spPr bwMode="auto">
          <a:xfrm>
            <a:off x="8560199" y="4447619"/>
            <a:ext cx="95012" cy="93504"/>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1" name="Oval 140"/>
          <p:cNvSpPr>
            <a:spLocks noChangeArrowheads="1"/>
          </p:cNvSpPr>
          <p:nvPr/>
        </p:nvSpPr>
        <p:spPr bwMode="auto">
          <a:xfrm>
            <a:off x="10007999" y="5221287"/>
            <a:ext cx="95012" cy="95012"/>
          </a:xfrm>
          <a:prstGeom prst="ellipse">
            <a:avLst/>
          </a:prstGeom>
          <a:solidFill>
            <a:srgbClr val="1A476F"/>
          </a:solidFill>
          <a:ln w="22225">
            <a:solidFill>
              <a:srgbClr val="1A476F"/>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3" name="Oval 142"/>
          <p:cNvSpPr>
            <a:spLocks noChangeArrowheads="1"/>
          </p:cNvSpPr>
          <p:nvPr/>
        </p:nvSpPr>
        <p:spPr bwMode="auto">
          <a:xfrm>
            <a:off x="2779555" y="1061879"/>
            <a:ext cx="95012" cy="93504"/>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4" name="Oval 143"/>
          <p:cNvSpPr>
            <a:spLocks noChangeArrowheads="1"/>
          </p:cNvSpPr>
          <p:nvPr/>
        </p:nvSpPr>
        <p:spPr bwMode="auto">
          <a:xfrm>
            <a:off x="4227355" y="2366407"/>
            <a:ext cx="95012" cy="95012"/>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5" name="Oval 144"/>
          <p:cNvSpPr>
            <a:spLocks noChangeArrowheads="1"/>
          </p:cNvSpPr>
          <p:nvPr/>
        </p:nvSpPr>
        <p:spPr bwMode="auto">
          <a:xfrm>
            <a:off x="5669123" y="2287985"/>
            <a:ext cx="95012" cy="95012"/>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6" name="Oval 145"/>
          <p:cNvSpPr>
            <a:spLocks noChangeArrowheads="1"/>
          </p:cNvSpPr>
          <p:nvPr/>
        </p:nvSpPr>
        <p:spPr bwMode="auto">
          <a:xfrm>
            <a:off x="7116923" y="3536712"/>
            <a:ext cx="95012" cy="93504"/>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7" name="Oval 146"/>
          <p:cNvSpPr>
            <a:spLocks noChangeArrowheads="1"/>
          </p:cNvSpPr>
          <p:nvPr/>
        </p:nvSpPr>
        <p:spPr bwMode="auto">
          <a:xfrm>
            <a:off x="8560199" y="2514203"/>
            <a:ext cx="95012" cy="95012"/>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8" name="Oval 147"/>
          <p:cNvSpPr>
            <a:spLocks noChangeArrowheads="1"/>
          </p:cNvSpPr>
          <p:nvPr/>
        </p:nvSpPr>
        <p:spPr bwMode="auto">
          <a:xfrm>
            <a:off x="10007999" y="2672557"/>
            <a:ext cx="95012" cy="95012"/>
          </a:xfrm>
          <a:prstGeom prst="ellipse">
            <a:avLst/>
          </a:prstGeom>
          <a:solidFill>
            <a:srgbClr val="000000"/>
          </a:solidFill>
          <a:ln w="22225">
            <a:solidFill>
              <a:srgbClr val="000000"/>
            </a:solidFill>
            <a:prstDash val="solid"/>
            <a:round/>
            <a:headEnd/>
            <a:tailEnd/>
          </a:ln>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9" name="Line 91"/>
          <p:cNvSpPr>
            <a:spLocks noChangeShapeType="1"/>
          </p:cNvSpPr>
          <p:nvPr/>
        </p:nvSpPr>
        <p:spPr bwMode="auto">
          <a:xfrm flipV="1">
            <a:off x="2698591" y="971391"/>
            <a:ext cx="0" cy="4676696"/>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52" name="Line 94"/>
          <p:cNvSpPr>
            <a:spLocks noChangeShapeType="1"/>
          </p:cNvSpPr>
          <p:nvPr/>
        </p:nvSpPr>
        <p:spPr bwMode="auto">
          <a:xfrm flipH="1">
            <a:off x="2609617" y="4625579"/>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53" name="Rectangle 152"/>
          <p:cNvSpPr>
            <a:spLocks noChangeArrowheads="1"/>
          </p:cNvSpPr>
          <p:nvPr/>
        </p:nvSpPr>
        <p:spPr bwMode="auto">
          <a:xfrm>
            <a:off x="2324575" y="4515555"/>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51</a:t>
            </a:r>
            <a:endParaRPr lang="en-US" altLang="en-US" dirty="0">
              <a:solidFill>
                <a:prstClr val="black"/>
              </a:solidFill>
            </a:endParaRPr>
          </a:p>
        </p:txBody>
      </p:sp>
      <p:sp>
        <p:nvSpPr>
          <p:cNvPr id="154" name="Line 96"/>
          <p:cNvSpPr>
            <a:spLocks noChangeShapeType="1"/>
          </p:cNvSpPr>
          <p:nvPr/>
        </p:nvSpPr>
        <p:spPr bwMode="auto">
          <a:xfrm flipH="1">
            <a:off x="2609617" y="3746341"/>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55" name="Rectangle 154"/>
          <p:cNvSpPr>
            <a:spLocks noChangeArrowheads="1"/>
          </p:cNvSpPr>
          <p:nvPr/>
        </p:nvSpPr>
        <p:spPr bwMode="auto">
          <a:xfrm>
            <a:off x="2324575" y="3636251"/>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52</a:t>
            </a:r>
            <a:endParaRPr lang="en-US" altLang="en-US" dirty="0">
              <a:solidFill>
                <a:prstClr val="black"/>
              </a:solidFill>
            </a:endParaRPr>
          </a:p>
        </p:txBody>
      </p:sp>
      <p:sp>
        <p:nvSpPr>
          <p:cNvPr id="156" name="Line 98"/>
          <p:cNvSpPr>
            <a:spLocks noChangeShapeType="1"/>
          </p:cNvSpPr>
          <p:nvPr/>
        </p:nvSpPr>
        <p:spPr bwMode="auto">
          <a:xfrm flipH="1">
            <a:off x="2609617" y="2867104"/>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57" name="Rectangle 156"/>
          <p:cNvSpPr>
            <a:spLocks noChangeArrowheads="1"/>
          </p:cNvSpPr>
          <p:nvPr/>
        </p:nvSpPr>
        <p:spPr bwMode="auto">
          <a:xfrm>
            <a:off x="2324575" y="2757082"/>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53</a:t>
            </a:r>
            <a:endParaRPr lang="en-US" altLang="en-US" dirty="0">
              <a:solidFill>
                <a:prstClr val="black"/>
              </a:solidFill>
            </a:endParaRPr>
          </a:p>
        </p:txBody>
      </p:sp>
      <p:sp>
        <p:nvSpPr>
          <p:cNvPr id="158" name="Line 100"/>
          <p:cNvSpPr>
            <a:spLocks noChangeShapeType="1"/>
          </p:cNvSpPr>
          <p:nvPr/>
        </p:nvSpPr>
        <p:spPr bwMode="auto">
          <a:xfrm flipH="1">
            <a:off x="2609617" y="1987867"/>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59" name="Rectangle 158"/>
          <p:cNvSpPr>
            <a:spLocks noChangeArrowheads="1"/>
          </p:cNvSpPr>
          <p:nvPr/>
        </p:nvSpPr>
        <p:spPr bwMode="auto">
          <a:xfrm>
            <a:off x="2324575" y="1877777"/>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54</a:t>
            </a:r>
            <a:endParaRPr lang="en-US" altLang="en-US" dirty="0">
              <a:solidFill>
                <a:prstClr val="black"/>
              </a:solidFill>
            </a:endParaRPr>
          </a:p>
        </p:txBody>
      </p:sp>
      <p:sp>
        <p:nvSpPr>
          <p:cNvPr id="160" name="Line 102"/>
          <p:cNvSpPr>
            <a:spLocks noChangeShapeType="1"/>
          </p:cNvSpPr>
          <p:nvPr/>
        </p:nvSpPr>
        <p:spPr bwMode="auto">
          <a:xfrm flipH="1">
            <a:off x="2609617" y="1108631"/>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61" name="Rectangle 160"/>
          <p:cNvSpPr>
            <a:spLocks noChangeArrowheads="1"/>
          </p:cNvSpPr>
          <p:nvPr/>
        </p:nvSpPr>
        <p:spPr bwMode="auto">
          <a:xfrm>
            <a:off x="2324575" y="998607"/>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55</a:t>
            </a:r>
            <a:endParaRPr lang="en-US" altLang="en-US" dirty="0">
              <a:solidFill>
                <a:prstClr val="black"/>
              </a:solidFill>
            </a:endParaRPr>
          </a:p>
        </p:txBody>
      </p:sp>
      <p:sp>
        <p:nvSpPr>
          <p:cNvPr id="175" name="Line 97"/>
          <p:cNvSpPr>
            <a:spLocks noChangeShapeType="1"/>
          </p:cNvSpPr>
          <p:nvPr/>
        </p:nvSpPr>
        <p:spPr bwMode="auto">
          <a:xfrm>
            <a:off x="2693549" y="5655104"/>
            <a:ext cx="750292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76" name="Line 98"/>
          <p:cNvSpPr>
            <a:spLocks noChangeShapeType="1"/>
          </p:cNvSpPr>
          <p:nvPr/>
        </p:nvSpPr>
        <p:spPr bwMode="auto">
          <a:xfrm>
            <a:off x="2830783"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77" name="Rectangle 99"/>
          <p:cNvSpPr>
            <a:spLocks noChangeArrowheads="1"/>
          </p:cNvSpPr>
          <p:nvPr/>
        </p:nvSpPr>
        <p:spPr bwMode="auto">
          <a:xfrm>
            <a:off x="2710181"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‘93</a:t>
            </a:r>
            <a:endParaRPr lang="en-US" altLang="en-US" dirty="0">
              <a:solidFill>
                <a:prstClr val="black"/>
              </a:solidFill>
            </a:endParaRPr>
          </a:p>
        </p:txBody>
      </p:sp>
      <p:sp>
        <p:nvSpPr>
          <p:cNvPr id="178" name="Line 100"/>
          <p:cNvSpPr>
            <a:spLocks noChangeShapeType="1"/>
          </p:cNvSpPr>
          <p:nvPr/>
        </p:nvSpPr>
        <p:spPr bwMode="auto">
          <a:xfrm>
            <a:off x="4278583"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79" name="Rectangle 101"/>
          <p:cNvSpPr>
            <a:spLocks noChangeArrowheads="1"/>
          </p:cNvSpPr>
          <p:nvPr/>
        </p:nvSpPr>
        <p:spPr bwMode="auto">
          <a:xfrm>
            <a:off x="4157981"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‘94</a:t>
            </a:r>
            <a:endParaRPr lang="en-US" altLang="en-US" dirty="0">
              <a:solidFill>
                <a:prstClr val="black"/>
              </a:solidFill>
            </a:endParaRPr>
          </a:p>
        </p:txBody>
      </p:sp>
      <p:sp>
        <p:nvSpPr>
          <p:cNvPr id="180" name="Line 102"/>
          <p:cNvSpPr>
            <a:spLocks noChangeShapeType="1"/>
          </p:cNvSpPr>
          <p:nvPr/>
        </p:nvSpPr>
        <p:spPr bwMode="auto">
          <a:xfrm>
            <a:off x="5721859"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81" name="Rectangle 103"/>
          <p:cNvSpPr>
            <a:spLocks noChangeArrowheads="1"/>
          </p:cNvSpPr>
          <p:nvPr/>
        </p:nvSpPr>
        <p:spPr bwMode="auto">
          <a:xfrm>
            <a:off x="5599749"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‘95</a:t>
            </a:r>
            <a:endParaRPr lang="en-US" altLang="en-US" dirty="0">
              <a:solidFill>
                <a:prstClr val="black"/>
              </a:solidFill>
            </a:endParaRPr>
          </a:p>
        </p:txBody>
      </p:sp>
      <p:sp>
        <p:nvSpPr>
          <p:cNvPr id="182" name="Line 104"/>
          <p:cNvSpPr>
            <a:spLocks noChangeShapeType="1"/>
          </p:cNvSpPr>
          <p:nvPr/>
        </p:nvSpPr>
        <p:spPr bwMode="auto">
          <a:xfrm>
            <a:off x="7169659"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83" name="Rectangle 105"/>
          <p:cNvSpPr>
            <a:spLocks noChangeArrowheads="1"/>
          </p:cNvSpPr>
          <p:nvPr/>
        </p:nvSpPr>
        <p:spPr bwMode="auto">
          <a:xfrm>
            <a:off x="7047549"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‘96</a:t>
            </a:r>
            <a:endParaRPr lang="en-US" altLang="en-US" dirty="0">
              <a:solidFill>
                <a:prstClr val="black"/>
              </a:solidFill>
            </a:endParaRPr>
          </a:p>
        </p:txBody>
      </p:sp>
      <p:sp>
        <p:nvSpPr>
          <p:cNvPr id="184" name="Line 106"/>
          <p:cNvSpPr>
            <a:spLocks noChangeShapeType="1"/>
          </p:cNvSpPr>
          <p:nvPr/>
        </p:nvSpPr>
        <p:spPr bwMode="auto">
          <a:xfrm>
            <a:off x="8611427"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85" name="Rectangle 107"/>
          <p:cNvSpPr>
            <a:spLocks noChangeArrowheads="1"/>
          </p:cNvSpPr>
          <p:nvPr/>
        </p:nvSpPr>
        <p:spPr bwMode="auto">
          <a:xfrm>
            <a:off x="8490825"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‘97</a:t>
            </a:r>
            <a:endParaRPr lang="en-US" altLang="en-US" dirty="0">
              <a:solidFill>
                <a:prstClr val="black"/>
              </a:solidFill>
            </a:endParaRPr>
          </a:p>
        </p:txBody>
      </p:sp>
      <p:sp>
        <p:nvSpPr>
          <p:cNvPr id="186" name="Line 108"/>
          <p:cNvSpPr>
            <a:spLocks noChangeShapeType="1"/>
          </p:cNvSpPr>
          <p:nvPr/>
        </p:nvSpPr>
        <p:spPr bwMode="auto">
          <a:xfrm>
            <a:off x="10059227" y="5655174"/>
            <a:ext cx="0" cy="88979"/>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87" name="Rectangle 109"/>
          <p:cNvSpPr>
            <a:spLocks noChangeArrowheads="1"/>
          </p:cNvSpPr>
          <p:nvPr/>
        </p:nvSpPr>
        <p:spPr bwMode="auto">
          <a:xfrm>
            <a:off x="9938625" y="5786382"/>
            <a:ext cx="30777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‘98</a:t>
            </a:r>
            <a:endParaRPr lang="en-US" altLang="en-US" dirty="0">
              <a:solidFill>
                <a:prstClr val="black"/>
              </a:solidFill>
            </a:endParaRPr>
          </a:p>
        </p:txBody>
      </p:sp>
      <p:grpSp>
        <p:nvGrpSpPr>
          <p:cNvPr id="188" name="Group 156"/>
          <p:cNvGrpSpPr>
            <a:grpSpLocks/>
          </p:cNvGrpSpPr>
          <p:nvPr/>
        </p:nvGrpSpPr>
        <p:grpSpPr bwMode="auto">
          <a:xfrm>
            <a:off x="2971803" y="6477058"/>
            <a:ext cx="2926272" cy="276999"/>
            <a:chOff x="1750800" y="6413494"/>
            <a:chExt cx="3097592" cy="294767"/>
          </a:xfrm>
        </p:grpSpPr>
        <p:sp>
          <p:nvSpPr>
            <p:cNvPr id="189" name="Rectangle 54"/>
            <p:cNvSpPr>
              <a:spLocks noChangeArrowheads="1"/>
            </p:cNvSpPr>
            <p:nvPr/>
          </p:nvSpPr>
          <p:spPr bwMode="auto">
            <a:xfrm>
              <a:off x="2744296" y="6413494"/>
              <a:ext cx="2104096" cy="294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Scores in 4</a:t>
              </a:r>
              <a:r>
                <a:rPr lang="en-US" baseline="30000" dirty="0">
                  <a:solidFill>
                    <a:srgbClr val="000000"/>
                  </a:solidFill>
                  <a:latin typeface="Arial" pitchFamily="34" charset="0"/>
                  <a:ea typeface="Kozuka Gothic Pro M" pitchFamily="34" charset="-128"/>
                  <a:cs typeface="Arial" pitchFamily="34" charset="0"/>
                </a:rPr>
                <a:t>th</a:t>
              </a:r>
              <a:r>
                <a:rPr lang="en-US" dirty="0">
                  <a:solidFill>
                    <a:srgbClr val="000000"/>
                  </a:solidFill>
                  <a:latin typeface="Arial" pitchFamily="34" charset="0"/>
                  <a:ea typeface="Kozuka Gothic Pro M" pitchFamily="34" charset="-128"/>
                  <a:cs typeface="Arial" pitchFamily="34" charset="0"/>
                </a:rPr>
                <a:t> Grade</a:t>
              </a:r>
            </a:p>
          </p:txBody>
        </p:sp>
        <p:sp>
          <p:nvSpPr>
            <p:cNvPr id="190" name="Line 51"/>
            <p:cNvSpPr>
              <a:spLocks noChangeShapeType="1"/>
            </p:cNvSpPr>
            <p:nvPr/>
          </p:nvSpPr>
          <p:spPr bwMode="auto">
            <a:xfrm>
              <a:off x="1750800" y="6554788"/>
              <a:ext cx="865187" cy="1587"/>
            </a:xfrm>
            <a:prstGeom prst="line">
              <a:avLst/>
            </a:prstGeom>
            <a:noFill/>
            <a:ln w="22225">
              <a:solidFill>
                <a:srgbClr val="1A476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prstClr val="black"/>
                </a:solidFill>
                <a:latin typeface="Arial" pitchFamily="34" charset="0"/>
                <a:ea typeface="Kozuka Gothic Pro M" pitchFamily="34" charset="-128"/>
                <a:cs typeface="Arial" pitchFamily="34" charset="0"/>
              </a:endParaRPr>
            </a:p>
          </p:txBody>
        </p:sp>
        <p:sp>
          <p:nvSpPr>
            <p:cNvPr id="191" name="Oval 52"/>
            <p:cNvSpPr>
              <a:spLocks noChangeArrowheads="1"/>
            </p:cNvSpPr>
            <p:nvPr/>
          </p:nvSpPr>
          <p:spPr bwMode="auto">
            <a:xfrm>
              <a:off x="2133387" y="6503988"/>
              <a:ext cx="100013" cy="101600"/>
            </a:xfrm>
            <a:prstGeom prst="ellipse">
              <a:avLst/>
            </a:prstGeom>
            <a:solidFill>
              <a:srgbClr val="1A476F"/>
            </a:solidFill>
            <a:ln w="22225">
              <a:solidFill>
                <a:srgbClr val="1A476F"/>
              </a:solidFill>
              <a:round/>
              <a:headEnd/>
              <a:tailEnd/>
            </a:ln>
          </p:spPr>
          <p:txBody>
            <a:bodyPr/>
            <a:lstStyle/>
            <a:p>
              <a:pPr fontAlgn="base">
                <a:spcBef>
                  <a:spcPct val="0"/>
                </a:spcBef>
                <a:spcAft>
                  <a:spcPct val="0"/>
                </a:spcAft>
              </a:pPr>
              <a:endParaRPr lang="en-US" dirty="0">
                <a:solidFill>
                  <a:srgbClr val="000000"/>
                </a:solidFill>
                <a:latin typeface="Arial" pitchFamily="34" charset="0"/>
                <a:ea typeface="Kozuka Gothic Pro M" pitchFamily="34" charset="-128"/>
                <a:cs typeface="Arial" pitchFamily="34" charset="0"/>
              </a:endParaRPr>
            </a:p>
          </p:txBody>
        </p:sp>
      </p:grpSp>
      <p:grpSp>
        <p:nvGrpSpPr>
          <p:cNvPr id="192" name="Group 191"/>
          <p:cNvGrpSpPr/>
          <p:nvPr/>
        </p:nvGrpSpPr>
        <p:grpSpPr>
          <a:xfrm>
            <a:off x="6671033" y="6477079"/>
            <a:ext cx="2934078" cy="276999"/>
            <a:chOff x="5089086" y="6477000"/>
            <a:chExt cx="2934080" cy="276999"/>
          </a:xfrm>
        </p:grpSpPr>
        <p:sp>
          <p:nvSpPr>
            <p:cNvPr id="193" name="Rectangle 192"/>
            <p:cNvSpPr>
              <a:spLocks noChangeArrowheads="1"/>
            </p:cNvSpPr>
            <p:nvPr/>
          </p:nvSpPr>
          <p:spPr bwMode="auto">
            <a:xfrm>
              <a:off x="6027426" y="6477000"/>
              <a:ext cx="199574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Scores in 3</a:t>
              </a:r>
              <a:r>
                <a:rPr lang="en-US" baseline="30000" dirty="0">
                  <a:solidFill>
                    <a:srgbClr val="000000"/>
                  </a:solidFill>
                  <a:latin typeface="Arial" pitchFamily="34" charset="0"/>
                  <a:ea typeface="Kozuka Gothic Pro M" pitchFamily="34" charset="-128"/>
                  <a:cs typeface="Arial" pitchFamily="34" charset="0"/>
                </a:rPr>
                <a:t>rd</a:t>
              </a:r>
              <a:r>
                <a:rPr lang="en-US" dirty="0">
                  <a:solidFill>
                    <a:srgbClr val="000000"/>
                  </a:solidFill>
                  <a:latin typeface="Arial" pitchFamily="34" charset="0"/>
                  <a:ea typeface="Kozuka Gothic Pro M" pitchFamily="34" charset="-128"/>
                  <a:cs typeface="Arial" pitchFamily="34" charset="0"/>
                </a:rPr>
                <a:t> Grade</a:t>
              </a:r>
            </a:p>
          </p:txBody>
        </p:sp>
        <p:sp>
          <p:nvSpPr>
            <p:cNvPr id="194" name="Line 51"/>
            <p:cNvSpPr>
              <a:spLocks noChangeShapeType="1"/>
            </p:cNvSpPr>
            <p:nvPr/>
          </p:nvSpPr>
          <p:spPr bwMode="auto">
            <a:xfrm>
              <a:off x="5089086" y="6610406"/>
              <a:ext cx="786384" cy="1498"/>
            </a:xfrm>
            <a:prstGeom prst="line">
              <a:avLst/>
            </a:prstGeom>
            <a:noFill/>
            <a:ln w="2222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dirty="0">
                <a:solidFill>
                  <a:prstClr val="black"/>
                </a:solidFill>
                <a:latin typeface="Arial" pitchFamily="34" charset="0"/>
                <a:ea typeface="Kozuka Gothic Pro M" pitchFamily="34" charset="-128"/>
                <a:cs typeface="Arial" pitchFamily="34" charset="0"/>
              </a:endParaRPr>
            </a:p>
          </p:txBody>
        </p:sp>
        <p:sp>
          <p:nvSpPr>
            <p:cNvPr id="195" name="Oval 52"/>
            <p:cNvSpPr>
              <a:spLocks noChangeArrowheads="1"/>
            </p:cNvSpPr>
            <p:nvPr/>
          </p:nvSpPr>
          <p:spPr bwMode="auto">
            <a:xfrm>
              <a:off x="5434289" y="6562440"/>
              <a:ext cx="94434" cy="95932"/>
            </a:xfrm>
            <a:prstGeom prst="ellipse">
              <a:avLst/>
            </a:prstGeom>
            <a:solidFill>
              <a:schemeClr val="tx1"/>
            </a:solidFill>
            <a:ln w="22225">
              <a:solidFill>
                <a:schemeClr val="tx1"/>
              </a:solidFill>
              <a:round/>
              <a:headEnd/>
              <a:tailEnd/>
            </a:ln>
          </p:spPr>
          <p:txBody>
            <a:bodyPr/>
            <a:lstStyle/>
            <a:p>
              <a:pPr fontAlgn="base">
                <a:spcBef>
                  <a:spcPct val="0"/>
                </a:spcBef>
                <a:spcAft>
                  <a:spcPct val="0"/>
                </a:spcAft>
              </a:pPr>
              <a:endParaRPr lang="en-US" dirty="0">
                <a:solidFill>
                  <a:srgbClr val="000000"/>
                </a:solidFill>
                <a:latin typeface="Arial" pitchFamily="34" charset="0"/>
                <a:ea typeface="Kozuka Gothic Pro M" pitchFamily="34" charset="-128"/>
                <a:cs typeface="Arial" pitchFamily="34" charset="0"/>
              </a:endParaRPr>
            </a:p>
          </p:txBody>
        </p:sp>
      </p:grpSp>
      <p:sp>
        <p:nvSpPr>
          <p:cNvPr id="196" name="Rectangle 51"/>
          <p:cNvSpPr>
            <a:spLocks noChangeArrowheads="1"/>
          </p:cNvSpPr>
          <p:nvPr/>
        </p:nvSpPr>
        <p:spPr bwMode="auto">
          <a:xfrm>
            <a:off x="5832747" y="6096071"/>
            <a:ext cx="123142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School Year</a:t>
            </a:r>
          </a:p>
        </p:txBody>
      </p:sp>
      <p:sp>
        <p:nvSpPr>
          <p:cNvPr id="197" name="Rectangle 2"/>
          <p:cNvSpPr>
            <a:spLocks noChangeArrowheads="1"/>
          </p:cNvSpPr>
          <p:nvPr/>
        </p:nvSpPr>
        <p:spPr bwMode="auto">
          <a:xfrm rot="16200000">
            <a:off x="-547336" y="3193298"/>
            <a:ext cx="4755255" cy="276999"/>
          </a:xfrm>
          <a:prstGeom prst="rect">
            <a:avLst/>
          </a:prstGeom>
          <a:noFill/>
          <a:ln w="9525">
            <a:noFill/>
            <a:miter lim="800000"/>
            <a:headEnd/>
            <a:tailEnd/>
          </a:ln>
        </p:spPr>
        <p:txBody>
          <a:bodyPr lIns="0" tIns="0" rIns="0" bIns="0">
            <a:prstTxWarp prst="textNoShape">
              <a:avLst/>
            </a:prstTxWarp>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Average Test Score</a:t>
            </a:r>
          </a:p>
        </p:txBody>
      </p:sp>
      <p:grpSp>
        <p:nvGrpSpPr>
          <p:cNvPr id="199" name="Group 198"/>
          <p:cNvGrpSpPr/>
          <p:nvPr/>
        </p:nvGrpSpPr>
        <p:grpSpPr>
          <a:xfrm>
            <a:off x="6448397" y="1066801"/>
            <a:ext cx="2877434" cy="553998"/>
            <a:chOff x="4924393" y="1170296"/>
            <a:chExt cx="2877436" cy="553997"/>
          </a:xfrm>
        </p:grpSpPr>
        <p:sp>
          <p:nvSpPr>
            <p:cNvPr id="200" name="TextBox 233"/>
            <p:cNvSpPr txBox="1">
              <a:spLocks noChangeArrowheads="1"/>
            </p:cNvSpPr>
            <p:nvPr/>
          </p:nvSpPr>
          <p:spPr bwMode="auto">
            <a:xfrm>
              <a:off x="5638800" y="1170296"/>
              <a:ext cx="2163029" cy="553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defPPr>
                <a:defRPr lang="en-US"/>
              </a:defPPr>
              <a:lvl1pPr>
                <a:defRPr>
                  <a:solidFill>
                    <a:srgbClr val="000000"/>
                  </a:solidFill>
                  <a:latin typeface="Kozuka Gothic Pro M" pitchFamily="34" charset="-128"/>
                  <a:ea typeface="Kozuka Gothic Pro M" pitchFamily="34" charset="-128"/>
                </a:defRPr>
              </a:lvl1pPr>
            </a:lstStyle>
            <a:p>
              <a:pPr fontAlgn="base">
                <a:spcBef>
                  <a:spcPct val="0"/>
                </a:spcBef>
                <a:spcAft>
                  <a:spcPct val="0"/>
                </a:spcAft>
              </a:pPr>
              <a:r>
                <a:rPr lang="en-CA" dirty="0">
                  <a:latin typeface="Arial" panose="020B0604020202020204" pitchFamily="34" charset="0"/>
                  <a:cs typeface="Arial" pitchFamily="34" charset="0"/>
                </a:rPr>
                <a:t>Entry of Teacher</a:t>
              </a:r>
            </a:p>
            <a:p>
              <a:pPr fontAlgn="base">
                <a:spcBef>
                  <a:spcPct val="0"/>
                </a:spcBef>
                <a:spcAft>
                  <a:spcPct val="0"/>
                </a:spcAft>
              </a:pPr>
              <a:r>
                <a:rPr lang="en-CA" dirty="0">
                  <a:latin typeface="Arial" panose="020B0604020202020204" pitchFamily="34" charset="0"/>
                  <a:cs typeface="Arial" pitchFamily="34" charset="0"/>
                </a:rPr>
                <a:t>with VA in bottom 5%</a:t>
              </a:r>
              <a:endParaRPr lang="en-US" dirty="0">
                <a:latin typeface="Arial" panose="020B0604020202020204" pitchFamily="34" charset="0"/>
                <a:cs typeface="Arial" pitchFamily="34" charset="0"/>
              </a:endParaRPr>
            </a:p>
          </p:txBody>
        </p:sp>
        <p:cxnSp>
          <p:nvCxnSpPr>
            <p:cNvPr id="201" name="Straight Arrow Connector 200"/>
            <p:cNvCxnSpPr/>
            <p:nvPr/>
          </p:nvCxnSpPr>
          <p:spPr bwMode="auto">
            <a:xfrm flipH="1" flipV="1">
              <a:off x="4924393" y="1286897"/>
              <a:ext cx="646813" cy="191175"/>
            </a:xfrm>
            <a:prstGeom prst="straightConnector1">
              <a:avLst/>
            </a:prstGeom>
            <a:ln w="15875">
              <a:tailEnd type="arrow"/>
            </a:ln>
          </p:spPr>
          <p:style>
            <a:lnRef idx="1">
              <a:schemeClr val="dk1"/>
            </a:lnRef>
            <a:fillRef idx="0">
              <a:schemeClr val="dk1"/>
            </a:fillRef>
            <a:effectRef idx="0">
              <a:schemeClr val="dk1"/>
            </a:effectRef>
            <a:fontRef idx="minor">
              <a:schemeClr val="tx1"/>
            </a:fontRef>
          </p:style>
        </p:cxnSp>
      </p:grpSp>
      <p:pic>
        <p:nvPicPr>
          <p:cNvPr id="202" name="Picture 201"/>
          <p:cNvPicPr>
            <a:picLocks noChangeAspect="1"/>
          </p:cNvPicPr>
          <p:nvPr/>
        </p:nvPicPr>
        <p:blipFill>
          <a:blip r:embed="rId3">
            <a:extLst>
              <a:ext uri="{28A0092B-C50C-407E-A947-70E740481C1C}">
                <a14:useLocalDpi xmlns:a14="http://schemas.microsoft.com/office/drawing/2010/main" val="0"/>
              </a:ext>
            </a:extLst>
          </a:blip>
          <a:srcRect r="49130"/>
          <a:stretch>
            <a:fillRect/>
          </a:stretch>
        </p:blipFill>
        <p:spPr>
          <a:xfrm>
            <a:off x="7162800" y="1676400"/>
            <a:ext cx="990600" cy="1219200"/>
          </a:xfrm>
          <a:prstGeom prst="rect">
            <a:avLst/>
          </a:prstGeom>
        </p:spPr>
      </p:pic>
      <p:sp>
        <p:nvSpPr>
          <p:cNvPr id="142" name="Freeform 141"/>
          <p:cNvSpPr>
            <a:spLocks/>
          </p:cNvSpPr>
          <p:nvPr/>
        </p:nvSpPr>
        <p:spPr bwMode="auto">
          <a:xfrm>
            <a:off x="2826307" y="1108701"/>
            <a:ext cx="7228444" cy="2474833"/>
          </a:xfrm>
          <a:custGeom>
            <a:avLst/>
            <a:gdLst>
              <a:gd name="T0" fmla="*/ 0 w 1373"/>
              <a:gd name="T1" fmla="*/ 0 h 470"/>
              <a:gd name="T2" fmla="*/ 275 w 1373"/>
              <a:gd name="T3" fmla="*/ 248 h 470"/>
              <a:gd name="T4" fmla="*/ 549 w 1373"/>
              <a:gd name="T5" fmla="*/ 233 h 470"/>
              <a:gd name="T6" fmla="*/ 824 w 1373"/>
              <a:gd name="T7" fmla="*/ 470 h 470"/>
              <a:gd name="T8" fmla="*/ 1098 w 1373"/>
              <a:gd name="T9" fmla="*/ 276 h 470"/>
              <a:gd name="T10" fmla="*/ 1373 w 1373"/>
              <a:gd name="T11" fmla="*/ 306 h 470"/>
            </a:gdLst>
            <a:ahLst/>
            <a:cxnLst>
              <a:cxn ang="0">
                <a:pos x="T0" y="T1"/>
              </a:cxn>
              <a:cxn ang="0">
                <a:pos x="T2" y="T3"/>
              </a:cxn>
              <a:cxn ang="0">
                <a:pos x="T4" y="T5"/>
              </a:cxn>
              <a:cxn ang="0">
                <a:pos x="T6" y="T7"/>
              </a:cxn>
              <a:cxn ang="0">
                <a:pos x="T8" y="T9"/>
              </a:cxn>
              <a:cxn ang="0">
                <a:pos x="T10" y="T11"/>
              </a:cxn>
            </a:cxnLst>
            <a:rect l="0" t="0" r="r" b="b"/>
            <a:pathLst>
              <a:path w="1373" h="470">
                <a:moveTo>
                  <a:pt x="0" y="0"/>
                </a:moveTo>
                <a:lnTo>
                  <a:pt x="275" y="248"/>
                </a:lnTo>
                <a:lnTo>
                  <a:pt x="549" y="233"/>
                </a:lnTo>
                <a:lnTo>
                  <a:pt x="824" y="470"/>
                </a:lnTo>
                <a:lnTo>
                  <a:pt x="1098" y="276"/>
                </a:lnTo>
                <a:lnTo>
                  <a:pt x="1373" y="306"/>
                </a:lnTo>
              </a:path>
            </a:pathLst>
          </a:custGeom>
          <a:noFill/>
          <a:ln w="22225">
            <a:solidFill>
              <a:srgbClr val="000000"/>
            </a:solidFill>
            <a:prstDash val="dash"/>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66" name="Text Box 7"/>
          <p:cNvSpPr txBox="1">
            <a:spLocks noChangeArrowheads="1"/>
          </p:cNvSpPr>
          <p:nvPr/>
        </p:nvSpPr>
        <p:spPr bwMode="auto">
          <a:xfrm>
            <a:off x="1524000" y="208001"/>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algn="ctr" eaLnBrk="1" fontAlgn="base" hangingPunct="1">
              <a:spcBef>
                <a:spcPct val="0"/>
              </a:spcBef>
              <a:spcAft>
                <a:spcPct val="0"/>
              </a:spcAft>
            </a:pPr>
            <a:r>
              <a:rPr lang="en-US" b="1" dirty="0">
                <a:solidFill>
                  <a:srgbClr val="002060"/>
                </a:solidFill>
                <a:latin typeface="Arial" pitchFamily="34" charset="0"/>
              </a:rPr>
              <a:t>A Quasi-Experiment: Entry of Low Value-Added Teacher</a:t>
            </a:r>
          </a:p>
        </p:txBody>
      </p:sp>
      <p:sp>
        <p:nvSpPr>
          <p:cNvPr id="67" name="Line 88"/>
          <p:cNvSpPr>
            <a:spLocks noChangeShapeType="1"/>
          </p:cNvSpPr>
          <p:nvPr/>
        </p:nvSpPr>
        <p:spPr bwMode="auto">
          <a:xfrm flipH="1">
            <a:off x="2604569" y="5517864"/>
            <a:ext cx="8897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68" name="Rectangle 89"/>
          <p:cNvSpPr>
            <a:spLocks noChangeArrowheads="1"/>
          </p:cNvSpPr>
          <p:nvPr/>
        </p:nvSpPr>
        <p:spPr bwMode="auto">
          <a:xfrm>
            <a:off x="2319528" y="5401810"/>
            <a:ext cx="25648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50</a:t>
            </a:r>
            <a:endParaRPr lang="en-US" altLang="en-US" dirty="0">
              <a:solidFill>
                <a:prstClr val="black"/>
              </a:solidFill>
            </a:endParaRPr>
          </a:p>
        </p:txBody>
      </p:sp>
    </p:spTree>
    <p:extLst>
      <p:ext uri="{BB962C8B-B14F-4D97-AF65-F5344CB8AC3E}">
        <p14:creationId xmlns:p14="http://schemas.microsoft.com/office/powerpoint/2010/main" val="14144935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endParaRPr lang="en-US" sz="2200" dirty="0" smtClean="0">
              <a:solidFill>
                <a:srgbClr val="000000"/>
              </a:solidFill>
              <a:latin typeface="Arial" pitchFamily="34" charset="0"/>
              <a:cs typeface="Arial" pitchFamily="34" charset="0"/>
            </a:endParaRPr>
          </a:p>
          <a:p>
            <a:r>
              <a:rPr lang="en-US" sz="2200" dirty="0" smtClean="0">
                <a:solidFill>
                  <a:srgbClr val="000000"/>
                </a:solidFill>
                <a:latin typeface="Arial" pitchFamily="34" charset="0"/>
                <a:cs typeface="Arial" pitchFamily="34" charset="0"/>
              </a:rPr>
              <a:t>Students assigned to higher value-added teachers have higher test scores</a:t>
            </a:r>
          </a:p>
          <a:p>
            <a:endParaRPr lang="en-US"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Being assigned to a teacher who is predicted to raise test scores by 10 percentiles increases a given student’s score by ~10 percentiles</a:t>
            </a:r>
          </a:p>
          <a:p>
            <a:pPr lvl="1"/>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Differences in VA measures largely capture </a:t>
            </a:r>
            <a:r>
              <a:rPr lang="en-US" sz="2000" i="1" dirty="0" smtClean="0">
                <a:solidFill>
                  <a:srgbClr val="000000"/>
                </a:solidFill>
                <a:latin typeface="Arial" pitchFamily="34" charset="0"/>
                <a:cs typeface="Arial" pitchFamily="34" charset="0"/>
              </a:rPr>
              <a:t>causal effects </a:t>
            </a:r>
            <a:r>
              <a:rPr lang="en-US" sz="2000" dirty="0" smtClean="0">
                <a:solidFill>
                  <a:srgbClr val="000000"/>
                </a:solidFill>
                <a:latin typeface="Arial" pitchFamily="34" charset="0"/>
                <a:cs typeface="Arial" pitchFamily="34" charset="0"/>
              </a:rPr>
              <a:t>of teachers, not differences in types of students they are assigned (selection)</a:t>
            </a: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Lesson 1: VA Estimates Are Unbiased Measures of Teacher Effectiveness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5963362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8" name="Line 8"/>
          <p:cNvSpPr>
            <a:spLocks noChangeShapeType="1"/>
          </p:cNvSpPr>
          <p:nvPr/>
        </p:nvSpPr>
        <p:spPr bwMode="auto">
          <a:xfrm>
            <a:off x="2947989" y="5721706"/>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9" name="Line 9"/>
          <p:cNvSpPr>
            <a:spLocks noChangeShapeType="1"/>
          </p:cNvSpPr>
          <p:nvPr/>
        </p:nvSpPr>
        <p:spPr bwMode="auto">
          <a:xfrm>
            <a:off x="2947989" y="4783309"/>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0" name="Line 10"/>
          <p:cNvSpPr>
            <a:spLocks noChangeShapeType="1"/>
          </p:cNvSpPr>
          <p:nvPr/>
        </p:nvSpPr>
        <p:spPr bwMode="auto">
          <a:xfrm>
            <a:off x="2947989" y="3843367"/>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1" name="Line 11"/>
          <p:cNvSpPr>
            <a:spLocks noChangeShapeType="1"/>
          </p:cNvSpPr>
          <p:nvPr/>
        </p:nvSpPr>
        <p:spPr bwMode="auto">
          <a:xfrm>
            <a:off x="2947989" y="2909609"/>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2" name="Line 12"/>
          <p:cNvSpPr>
            <a:spLocks noChangeShapeType="1"/>
          </p:cNvSpPr>
          <p:nvPr/>
        </p:nvSpPr>
        <p:spPr bwMode="auto">
          <a:xfrm>
            <a:off x="2947989" y="1969666"/>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 name="Line 13"/>
          <p:cNvSpPr>
            <a:spLocks noChangeShapeType="1"/>
          </p:cNvSpPr>
          <p:nvPr/>
        </p:nvSpPr>
        <p:spPr bwMode="auto">
          <a:xfrm>
            <a:off x="2947989" y="1031271"/>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 name="Oval 14"/>
          <p:cNvSpPr>
            <a:spLocks noChangeArrowheads="1"/>
          </p:cNvSpPr>
          <p:nvPr/>
        </p:nvSpPr>
        <p:spPr bwMode="auto">
          <a:xfrm>
            <a:off x="3817940" y="5478990"/>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5" name="Oval 15"/>
          <p:cNvSpPr>
            <a:spLocks noChangeArrowheads="1"/>
          </p:cNvSpPr>
          <p:nvPr/>
        </p:nvSpPr>
        <p:spPr bwMode="auto">
          <a:xfrm>
            <a:off x="4783185" y="4454090"/>
            <a:ext cx="98425"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6" name="Oval 16"/>
          <p:cNvSpPr>
            <a:spLocks noChangeArrowheads="1"/>
          </p:cNvSpPr>
          <p:nvPr/>
        </p:nvSpPr>
        <p:spPr bwMode="auto">
          <a:xfrm>
            <a:off x="5197480" y="4679731"/>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7" name="Oval 17"/>
          <p:cNvSpPr>
            <a:spLocks noChangeArrowheads="1"/>
          </p:cNvSpPr>
          <p:nvPr/>
        </p:nvSpPr>
        <p:spPr bwMode="auto">
          <a:xfrm>
            <a:off x="5491168" y="4404550"/>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8" name="Oval 18"/>
          <p:cNvSpPr>
            <a:spLocks noChangeArrowheads="1"/>
          </p:cNvSpPr>
          <p:nvPr/>
        </p:nvSpPr>
        <p:spPr bwMode="auto">
          <a:xfrm>
            <a:off x="5724528" y="4361263"/>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9" name="Oval 19"/>
          <p:cNvSpPr>
            <a:spLocks noChangeArrowheads="1"/>
          </p:cNvSpPr>
          <p:nvPr/>
        </p:nvSpPr>
        <p:spPr bwMode="auto">
          <a:xfrm>
            <a:off x="5924552" y="4070625"/>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0" name="Oval 20"/>
          <p:cNvSpPr>
            <a:spLocks noChangeArrowheads="1"/>
          </p:cNvSpPr>
          <p:nvPr/>
        </p:nvSpPr>
        <p:spPr bwMode="auto">
          <a:xfrm>
            <a:off x="6111880" y="4092272"/>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1" name="Oval 21"/>
          <p:cNvSpPr>
            <a:spLocks noChangeArrowheads="1"/>
          </p:cNvSpPr>
          <p:nvPr/>
        </p:nvSpPr>
        <p:spPr bwMode="auto">
          <a:xfrm>
            <a:off x="6278568" y="3136934"/>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2" name="Oval 22"/>
          <p:cNvSpPr>
            <a:spLocks noChangeArrowheads="1"/>
          </p:cNvSpPr>
          <p:nvPr/>
        </p:nvSpPr>
        <p:spPr bwMode="auto">
          <a:xfrm>
            <a:off x="6434140" y="3546543"/>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3" name="Oval 23"/>
          <p:cNvSpPr>
            <a:spLocks noChangeArrowheads="1"/>
          </p:cNvSpPr>
          <p:nvPr/>
        </p:nvSpPr>
        <p:spPr bwMode="auto">
          <a:xfrm>
            <a:off x="6589716" y="3412053"/>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4" name="Oval 24"/>
          <p:cNvSpPr>
            <a:spLocks noChangeArrowheads="1"/>
          </p:cNvSpPr>
          <p:nvPr/>
        </p:nvSpPr>
        <p:spPr bwMode="auto">
          <a:xfrm>
            <a:off x="6743704" y="3119859"/>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5" name="Oval 25"/>
          <p:cNvSpPr>
            <a:spLocks noChangeArrowheads="1"/>
          </p:cNvSpPr>
          <p:nvPr/>
        </p:nvSpPr>
        <p:spPr bwMode="auto">
          <a:xfrm>
            <a:off x="6905628" y="3141502"/>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6" name="Oval 26"/>
          <p:cNvSpPr>
            <a:spLocks noChangeArrowheads="1"/>
          </p:cNvSpPr>
          <p:nvPr/>
        </p:nvSpPr>
        <p:spPr bwMode="auto">
          <a:xfrm>
            <a:off x="7070728" y="2850931"/>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7" name="Oval 27"/>
          <p:cNvSpPr>
            <a:spLocks noChangeArrowheads="1"/>
          </p:cNvSpPr>
          <p:nvPr/>
        </p:nvSpPr>
        <p:spPr bwMode="auto">
          <a:xfrm>
            <a:off x="7248528" y="2758105"/>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8" name="Oval 28"/>
          <p:cNvSpPr>
            <a:spLocks noChangeArrowheads="1"/>
          </p:cNvSpPr>
          <p:nvPr/>
        </p:nvSpPr>
        <p:spPr bwMode="auto">
          <a:xfrm>
            <a:off x="7442204" y="2424178"/>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9" name="Oval 29"/>
          <p:cNvSpPr>
            <a:spLocks noChangeArrowheads="1"/>
          </p:cNvSpPr>
          <p:nvPr/>
        </p:nvSpPr>
        <p:spPr bwMode="auto">
          <a:xfrm>
            <a:off x="7664452" y="2402535"/>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0" name="Oval 30"/>
          <p:cNvSpPr>
            <a:spLocks noChangeArrowheads="1"/>
          </p:cNvSpPr>
          <p:nvPr/>
        </p:nvSpPr>
        <p:spPr bwMode="auto">
          <a:xfrm>
            <a:off x="7929568" y="2671531"/>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1" name="Oval 31"/>
          <p:cNvSpPr>
            <a:spLocks noChangeArrowheads="1"/>
          </p:cNvSpPr>
          <p:nvPr/>
        </p:nvSpPr>
        <p:spPr bwMode="auto">
          <a:xfrm>
            <a:off x="8267704" y="2374707"/>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2" name="Oval 32"/>
          <p:cNvSpPr>
            <a:spLocks noChangeArrowheads="1"/>
          </p:cNvSpPr>
          <p:nvPr/>
        </p:nvSpPr>
        <p:spPr bwMode="auto">
          <a:xfrm>
            <a:off x="8756697" y="1975850"/>
            <a:ext cx="98425"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3" name="Oval 33"/>
          <p:cNvSpPr>
            <a:spLocks noChangeArrowheads="1"/>
          </p:cNvSpPr>
          <p:nvPr/>
        </p:nvSpPr>
        <p:spPr bwMode="auto">
          <a:xfrm>
            <a:off x="9798052" y="2212382"/>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4" name="Freeform 34"/>
          <p:cNvSpPr>
            <a:spLocks/>
          </p:cNvSpPr>
          <p:nvPr/>
        </p:nvSpPr>
        <p:spPr bwMode="auto">
          <a:xfrm>
            <a:off x="3868740" y="1430128"/>
            <a:ext cx="5978525" cy="3864894"/>
          </a:xfrm>
          <a:custGeom>
            <a:avLst/>
            <a:gdLst>
              <a:gd name="T0" fmla="*/ 14 w 1079"/>
              <a:gd name="T1" fmla="*/ 706 h 716"/>
              <a:gd name="T2" fmla="*/ 32 w 1079"/>
              <a:gd name="T3" fmla="*/ 694 h 716"/>
              <a:gd name="T4" fmla="*/ 50 w 1079"/>
              <a:gd name="T5" fmla="*/ 682 h 716"/>
              <a:gd name="T6" fmla="*/ 68 w 1079"/>
              <a:gd name="T7" fmla="*/ 670 h 716"/>
              <a:gd name="T8" fmla="*/ 86 w 1079"/>
              <a:gd name="T9" fmla="*/ 659 h 716"/>
              <a:gd name="T10" fmla="*/ 104 w 1079"/>
              <a:gd name="T11" fmla="*/ 647 h 716"/>
              <a:gd name="T12" fmla="*/ 122 w 1079"/>
              <a:gd name="T13" fmla="*/ 635 h 716"/>
              <a:gd name="T14" fmla="*/ 140 w 1079"/>
              <a:gd name="T15" fmla="*/ 623 h 716"/>
              <a:gd name="T16" fmla="*/ 158 w 1079"/>
              <a:gd name="T17" fmla="*/ 611 h 716"/>
              <a:gd name="T18" fmla="*/ 176 w 1079"/>
              <a:gd name="T19" fmla="*/ 599 h 716"/>
              <a:gd name="T20" fmla="*/ 194 w 1079"/>
              <a:gd name="T21" fmla="*/ 587 h 716"/>
              <a:gd name="T22" fmla="*/ 213 w 1079"/>
              <a:gd name="T23" fmla="*/ 575 h 716"/>
              <a:gd name="T24" fmla="*/ 231 w 1079"/>
              <a:gd name="T25" fmla="*/ 563 h 716"/>
              <a:gd name="T26" fmla="*/ 249 w 1079"/>
              <a:gd name="T27" fmla="*/ 551 h 716"/>
              <a:gd name="T28" fmla="*/ 267 w 1079"/>
              <a:gd name="T29" fmla="*/ 539 h 716"/>
              <a:gd name="T30" fmla="*/ 285 w 1079"/>
              <a:gd name="T31" fmla="*/ 527 h 716"/>
              <a:gd name="T32" fmla="*/ 303 w 1079"/>
              <a:gd name="T33" fmla="*/ 515 h 716"/>
              <a:gd name="T34" fmla="*/ 321 w 1079"/>
              <a:gd name="T35" fmla="*/ 503 h 716"/>
              <a:gd name="T36" fmla="*/ 339 w 1079"/>
              <a:gd name="T37" fmla="*/ 491 h 716"/>
              <a:gd name="T38" fmla="*/ 357 w 1079"/>
              <a:gd name="T39" fmla="*/ 479 h 716"/>
              <a:gd name="T40" fmla="*/ 375 w 1079"/>
              <a:gd name="T41" fmla="*/ 467 h 716"/>
              <a:gd name="T42" fmla="*/ 393 w 1079"/>
              <a:gd name="T43" fmla="*/ 455 h 716"/>
              <a:gd name="T44" fmla="*/ 411 w 1079"/>
              <a:gd name="T45" fmla="*/ 443 h 716"/>
              <a:gd name="T46" fmla="*/ 429 w 1079"/>
              <a:gd name="T47" fmla="*/ 431 h 716"/>
              <a:gd name="T48" fmla="*/ 447 w 1079"/>
              <a:gd name="T49" fmla="*/ 419 h 716"/>
              <a:gd name="T50" fmla="*/ 465 w 1079"/>
              <a:gd name="T51" fmla="*/ 407 h 716"/>
              <a:gd name="T52" fmla="*/ 483 w 1079"/>
              <a:gd name="T53" fmla="*/ 395 h 716"/>
              <a:gd name="T54" fmla="*/ 501 w 1079"/>
              <a:gd name="T55" fmla="*/ 383 h 716"/>
              <a:gd name="T56" fmla="*/ 520 w 1079"/>
              <a:gd name="T57" fmla="*/ 371 h 716"/>
              <a:gd name="T58" fmla="*/ 538 w 1079"/>
              <a:gd name="T59" fmla="*/ 359 h 716"/>
              <a:gd name="T60" fmla="*/ 556 w 1079"/>
              <a:gd name="T61" fmla="*/ 347 h 716"/>
              <a:gd name="T62" fmla="*/ 574 w 1079"/>
              <a:gd name="T63" fmla="*/ 335 h 716"/>
              <a:gd name="T64" fmla="*/ 592 w 1079"/>
              <a:gd name="T65" fmla="*/ 323 h 716"/>
              <a:gd name="T66" fmla="*/ 610 w 1079"/>
              <a:gd name="T67" fmla="*/ 311 h 716"/>
              <a:gd name="T68" fmla="*/ 628 w 1079"/>
              <a:gd name="T69" fmla="*/ 299 h 716"/>
              <a:gd name="T70" fmla="*/ 646 w 1079"/>
              <a:gd name="T71" fmla="*/ 287 h 716"/>
              <a:gd name="T72" fmla="*/ 664 w 1079"/>
              <a:gd name="T73" fmla="*/ 275 h 716"/>
              <a:gd name="T74" fmla="*/ 682 w 1079"/>
              <a:gd name="T75" fmla="*/ 263 h 716"/>
              <a:gd name="T76" fmla="*/ 700 w 1079"/>
              <a:gd name="T77" fmla="*/ 252 h 716"/>
              <a:gd name="T78" fmla="*/ 718 w 1079"/>
              <a:gd name="T79" fmla="*/ 240 h 716"/>
              <a:gd name="T80" fmla="*/ 736 w 1079"/>
              <a:gd name="T81" fmla="*/ 228 h 716"/>
              <a:gd name="T82" fmla="*/ 754 w 1079"/>
              <a:gd name="T83" fmla="*/ 216 h 716"/>
              <a:gd name="T84" fmla="*/ 772 w 1079"/>
              <a:gd name="T85" fmla="*/ 204 h 716"/>
              <a:gd name="T86" fmla="*/ 790 w 1079"/>
              <a:gd name="T87" fmla="*/ 192 h 716"/>
              <a:gd name="T88" fmla="*/ 808 w 1079"/>
              <a:gd name="T89" fmla="*/ 180 h 716"/>
              <a:gd name="T90" fmla="*/ 826 w 1079"/>
              <a:gd name="T91" fmla="*/ 168 h 716"/>
              <a:gd name="T92" fmla="*/ 845 w 1079"/>
              <a:gd name="T93" fmla="*/ 156 h 716"/>
              <a:gd name="T94" fmla="*/ 863 w 1079"/>
              <a:gd name="T95" fmla="*/ 144 h 716"/>
              <a:gd name="T96" fmla="*/ 881 w 1079"/>
              <a:gd name="T97" fmla="*/ 132 h 716"/>
              <a:gd name="T98" fmla="*/ 899 w 1079"/>
              <a:gd name="T99" fmla="*/ 120 h 716"/>
              <a:gd name="T100" fmla="*/ 917 w 1079"/>
              <a:gd name="T101" fmla="*/ 108 h 716"/>
              <a:gd name="T102" fmla="*/ 935 w 1079"/>
              <a:gd name="T103" fmla="*/ 96 h 716"/>
              <a:gd name="T104" fmla="*/ 953 w 1079"/>
              <a:gd name="T105" fmla="*/ 84 h 716"/>
              <a:gd name="T106" fmla="*/ 971 w 1079"/>
              <a:gd name="T107" fmla="*/ 72 h 716"/>
              <a:gd name="T108" fmla="*/ 989 w 1079"/>
              <a:gd name="T109" fmla="*/ 60 h 716"/>
              <a:gd name="T110" fmla="*/ 1007 w 1079"/>
              <a:gd name="T111" fmla="*/ 48 h 716"/>
              <a:gd name="T112" fmla="*/ 1025 w 1079"/>
              <a:gd name="T113" fmla="*/ 36 h 716"/>
              <a:gd name="T114" fmla="*/ 1043 w 1079"/>
              <a:gd name="T115" fmla="*/ 24 h 716"/>
              <a:gd name="T116" fmla="*/ 1061 w 1079"/>
              <a:gd name="T117" fmla="*/ 12 h 716"/>
              <a:gd name="T118" fmla="*/ 1079 w 1079"/>
              <a:gd name="T119" fmla="*/ 0 h 7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79" h="716">
                <a:moveTo>
                  <a:pt x="0" y="716"/>
                </a:moveTo>
                <a:lnTo>
                  <a:pt x="3" y="714"/>
                </a:lnTo>
                <a:lnTo>
                  <a:pt x="7" y="711"/>
                </a:lnTo>
                <a:lnTo>
                  <a:pt x="10" y="709"/>
                </a:lnTo>
                <a:lnTo>
                  <a:pt x="14" y="706"/>
                </a:lnTo>
                <a:lnTo>
                  <a:pt x="18" y="704"/>
                </a:lnTo>
                <a:lnTo>
                  <a:pt x="21" y="702"/>
                </a:lnTo>
                <a:lnTo>
                  <a:pt x="25" y="699"/>
                </a:lnTo>
                <a:lnTo>
                  <a:pt x="28" y="697"/>
                </a:lnTo>
                <a:lnTo>
                  <a:pt x="32" y="694"/>
                </a:lnTo>
                <a:lnTo>
                  <a:pt x="36" y="692"/>
                </a:lnTo>
                <a:lnTo>
                  <a:pt x="39" y="690"/>
                </a:lnTo>
                <a:lnTo>
                  <a:pt x="43" y="687"/>
                </a:lnTo>
                <a:lnTo>
                  <a:pt x="46" y="685"/>
                </a:lnTo>
                <a:lnTo>
                  <a:pt x="50" y="682"/>
                </a:lnTo>
                <a:lnTo>
                  <a:pt x="54" y="680"/>
                </a:lnTo>
                <a:lnTo>
                  <a:pt x="57" y="678"/>
                </a:lnTo>
                <a:lnTo>
                  <a:pt x="61" y="675"/>
                </a:lnTo>
                <a:lnTo>
                  <a:pt x="64" y="673"/>
                </a:lnTo>
                <a:lnTo>
                  <a:pt x="68" y="670"/>
                </a:lnTo>
                <a:lnTo>
                  <a:pt x="72" y="668"/>
                </a:lnTo>
                <a:lnTo>
                  <a:pt x="75" y="666"/>
                </a:lnTo>
                <a:lnTo>
                  <a:pt x="79" y="663"/>
                </a:lnTo>
                <a:lnTo>
                  <a:pt x="83" y="661"/>
                </a:lnTo>
                <a:lnTo>
                  <a:pt x="86" y="659"/>
                </a:lnTo>
                <a:lnTo>
                  <a:pt x="90" y="656"/>
                </a:lnTo>
                <a:lnTo>
                  <a:pt x="93" y="654"/>
                </a:lnTo>
                <a:lnTo>
                  <a:pt x="97" y="651"/>
                </a:lnTo>
                <a:lnTo>
                  <a:pt x="101" y="649"/>
                </a:lnTo>
                <a:lnTo>
                  <a:pt x="104" y="647"/>
                </a:lnTo>
                <a:lnTo>
                  <a:pt x="108" y="644"/>
                </a:lnTo>
                <a:lnTo>
                  <a:pt x="111" y="642"/>
                </a:lnTo>
                <a:lnTo>
                  <a:pt x="115" y="639"/>
                </a:lnTo>
                <a:lnTo>
                  <a:pt x="119" y="637"/>
                </a:lnTo>
                <a:lnTo>
                  <a:pt x="122" y="635"/>
                </a:lnTo>
                <a:lnTo>
                  <a:pt x="126" y="632"/>
                </a:lnTo>
                <a:lnTo>
                  <a:pt x="130" y="630"/>
                </a:lnTo>
                <a:lnTo>
                  <a:pt x="133" y="627"/>
                </a:lnTo>
                <a:lnTo>
                  <a:pt x="137" y="625"/>
                </a:lnTo>
                <a:lnTo>
                  <a:pt x="140" y="623"/>
                </a:lnTo>
                <a:lnTo>
                  <a:pt x="144" y="620"/>
                </a:lnTo>
                <a:lnTo>
                  <a:pt x="148" y="618"/>
                </a:lnTo>
                <a:lnTo>
                  <a:pt x="151" y="615"/>
                </a:lnTo>
                <a:lnTo>
                  <a:pt x="155" y="613"/>
                </a:lnTo>
                <a:lnTo>
                  <a:pt x="158" y="611"/>
                </a:lnTo>
                <a:lnTo>
                  <a:pt x="162" y="608"/>
                </a:lnTo>
                <a:lnTo>
                  <a:pt x="166" y="606"/>
                </a:lnTo>
                <a:lnTo>
                  <a:pt x="169" y="603"/>
                </a:lnTo>
                <a:lnTo>
                  <a:pt x="173" y="601"/>
                </a:lnTo>
                <a:lnTo>
                  <a:pt x="176" y="599"/>
                </a:lnTo>
                <a:lnTo>
                  <a:pt x="180" y="596"/>
                </a:lnTo>
                <a:lnTo>
                  <a:pt x="184" y="594"/>
                </a:lnTo>
                <a:lnTo>
                  <a:pt x="187" y="592"/>
                </a:lnTo>
                <a:lnTo>
                  <a:pt x="191" y="589"/>
                </a:lnTo>
                <a:lnTo>
                  <a:pt x="194" y="587"/>
                </a:lnTo>
                <a:lnTo>
                  <a:pt x="198" y="584"/>
                </a:lnTo>
                <a:lnTo>
                  <a:pt x="202" y="582"/>
                </a:lnTo>
                <a:lnTo>
                  <a:pt x="205" y="580"/>
                </a:lnTo>
                <a:lnTo>
                  <a:pt x="209" y="577"/>
                </a:lnTo>
                <a:lnTo>
                  <a:pt x="213" y="575"/>
                </a:lnTo>
                <a:lnTo>
                  <a:pt x="216" y="572"/>
                </a:lnTo>
                <a:lnTo>
                  <a:pt x="220" y="570"/>
                </a:lnTo>
                <a:lnTo>
                  <a:pt x="223" y="568"/>
                </a:lnTo>
                <a:lnTo>
                  <a:pt x="227" y="565"/>
                </a:lnTo>
                <a:lnTo>
                  <a:pt x="231" y="563"/>
                </a:lnTo>
                <a:lnTo>
                  <a:pt x="234" y="560"/>
                </a:lnTo>
                <a:lnTo>
                  <a:pt x="238" y="558"/>
                </a:lnTo>
                <a:lnTo>
                  <a:pt x="241" y="556"/>
                </a:lnTo>
                <a:lnTo>
                  <a:pt x="245" y="553"/>
                </a:lnTo>
                <a:lnTo>
                  <a:pt x="249" y="551"/>
                </a:lnTo>
                <a:lnTo>
                  <a:pt x="252" y="548"/>
                </a:lnTo>
                <a:lnTo>
                  <a:pt x="256" y="546"/>
                </a:lnTo>
                <a:lnTo>
                  <a:pt x="260" y="544"/>
                </a:lnTo>
                <a:lnTo>
                  <a:pt x="263" y="541"/>
                </a:lnTo>
                <a:lnTo>
                  <a:pt x="267" y="539"/>
                </a:lnTo>
                <a:lnTo>
                  <a:pt x="270" y="536"/>
                </a:lnTo>
                <a:lnTo>
                  <a:pt x="274" y="534"/>
                </a:lnTo>
                <a:lnTo>
                  <a:pt x="278" y="532"/>
                </a:lnTo>
                <a:lnTo>
                  <a:pt x="281" y="529"/>
                </a:lnTo>
                <a:lnTo>
                  <a:pt x="285" y="527"/>
                </a:lnTo>
                <a:lnTo>
                  <a:pt x="288" y="524"/>
                </a:lnTo>
                <a:lnTo>
                  <a:pt x="292" y="522"/>
                </a:lnTo>
                <a:lnTo>
                  <a:pt x="296" y="520"/>
                </a:lnTo>
                <a:lnTo>
                  <a:pt x="299" y="517"/>
                </a:lnTo>
                <a:lnTo>
                  <a:pt x="303" y="515"/>
                </a:lnTo>
                <a:lnTo>
                  <a:pt x="306" y="512"/>
                </a:lnTo>
                <a:lnTo>
                  <a:pt x="310" y="510"/>
                </a:lnTo>
                <a:lnTo>
                  <a:pt x="314" y="508"/>
                </a:lnTo>
                <a:lnTo>
                  <a:pt x="317" y="505"/>
                </a:lnTo>
                <a:lnTo>
                  <a:pt x="321" y="503"/>
                </a:lnTo>
                <a:lnTo>
                  <a:pt x="325" y="501"/>
                </a:lnTo>
                <a:lnTo>
                  <a:pt x="328" y="498"/>
                </a:lnTo>
                <a:lnTo>
                  <a:pt x="332" y="496"/>
                </a:lnTo>
                <a:lnTo>
                  <a:pt x="335" y="493"/>
                </a:lnTo>
                <a:lnTo>
                  <a:pt x="339" y="491"/>
                </a:lnTo>
                <a:lnTo>
                  <a:pt x="343" y="489"/>
                </a:lnTo>
                <a:lnTo>
                  <a:pt x="346" y="486"/>
                </a:lnTo>
                <a:lnTo>
                  <a:pt x="350" y="484"/>
                </a:lnTo>
                <a:lnTo>
                  <a:pt x="353" y="481"/>
                </a:lnTo>
                <a:lnTo>
                  <a:pt x="357" y="479"/>
                </a:lnTo>
                <a:lnTo>
                  <a:pt x="361" y="477"/>
                </a:lnTo>
                <a:lnTo>
                  <a:pt x="364" y="474"/>
                </a:lnTo>
                <a:lnTo>
                  <a:pt x="368" y="472"/>
                </a:lnTo>
                <a:lnTo>
                  <a:pt x="371" y="469"/>
                </a:lnTo>
                <a:lnTo>
                  <a:pt x="375" y="467"/>
                </a:lnTo>
                <a:lnTo>
                  <a:pt x="379" y="465"/>
                </a:lnTo>
                <a:lnTo>
                  <a:pt x="382" y="462"/>
                </a:lnTo>
                <a:lnTo>
                  <a:pt x="386" y="460"/>
                </a:lnTo>
                <a:lnTo>
                  <a:pt x="389" y="457"/>
                </a:lnTo>
                <a:lnTo>
                  <a:pt x="393" y="455"/>
                </a:lnTo>
                <a:lnTo>
                  <a:pt x="397" y="453"/>
                </a:lnTo>
                <a:lnTo>
                  <a:pt x="400" y="450"/>
                </a:lnTo>
                <a:lnTo>
                  <a:pt x="404" y="448"/>
                </a:lnTo>
                <a:lnTo>
                  <a:pt x="408" y="445"/>
                </a:lnTo>
                <a:lnTo>
                  <a:pt x="411" y="443"/>
                </a:lnTo>
                <a:lnTo>
                  <a:pt x="415" y="441"/>
                </a:lnTo>
                <a:lnTo>
                  <a:pt x="418" y="438"/>
                </a:lnTo>
                <a:lnTo>
                  <a:pt x="422" y="436"/>
                </a:lnTo>
                <a:lnTo>
                  <a:pt x="426" y="433"/>
                </a:lnTo>
                <a:lnTo>
                  <a:pt x="429" y="431"/>
                </a:lnTo>
                <a:lnTo>
                  <a:pt x="433" y="429"/>
                </a:lnTo>
                <a:lnTo>
                  <a:pt x="436" y="426"/>
                </a:lnTo>
                <a:lnTo>
                  <a:pt x="440" y="424"/>
                </a:lnTo>
                <a:lnTo>
                  <a:pt x="444" y="421"/>
                </a:lnTo>
                <a:lnTo>
                  <a:pt x="447" y="419"/>
                </a:lnTo>
                <a:lnTo>
                  <a:pt x="451" y="417"/>
                </a:lnTo>
                <a:lnTo>
                  <a:pt x="455" y="414"/>
                </a:lnTo>
                <a:lnTo>
                  <a:pt x="458" y="412"/>
                </a:lnTo>
                <a:lnTo>
                  <a:pt x="462" y="410"/>
                </a:lnTo>
                <a:lnTo>
                  <a:pt x="465" y="407"/>
                </a:lnTo>
                <a:lnTo>
                  <a:pt x="469" y="405"/>
                </a:lnTo>
                <a:lnTo>
                  <a:pt x="473" y="402"/>
                </a:lnTo>
                <a:lnTo>
                  <a:pt x="476" y="400"/>
                </a:lnTo>
                <a:lnTo>
                  <a:pt x="480" y="398"/>
                </a:lnTo>
                <a:lnTo>
                  <a:pt x="483" y="395"/>
                </a:lnTo>
                <a:lnTo>
                  <a:pt x="487" y="393"/>
                </a:lnTo>
                <a:lnTo>
                  <a:pt x="491" y="390"/>
                </a:lnTo>
                <a:lnTo>
                  <a:pt x="494" y="388"/>
                </a:lnTo>
                <a:lnTo>
                  <a:pt x="498" y="386"/>
                </a:lnTo>
                <a:lnTo>
                  <a:pt x="501" y="383"/>
                </a:lnTo>
                <a:lnTo>
                  <a:pt x="505" y="381"/>
                </a:lnTo>
                <a:lnTo>
                  <a:pt x="509" y="378"/>
                </a:lnTo>
                <a:lnTo>
                  <a:pt x="512" y="376"/>
                </a:lnTo>
                <a:lnTo>
                  <a:pt x="516" y="374"/>
                </a:lnTo>
                <a:lnTo>
                  <a:pt x="520" y="371"/>
                </a:lnTo>
                <a:lnTo>
                  <a:pt x="523" y="369"/>
                </a:lnTo>
                <a:lnTo>
                  <a:pt x="527" y="366"/>
                </a:lnTo>
                <a:lnTo>
                  <a:pt x="530" y="364"/>
                </a:lnTo>
                <a:lnTo>
                  <a:pt x="534" y="362"/>
                </a:lnTo>
                <a:lnTo>
                  <a:pt x="538" y="359"/>
                </a:lnTo>
                <a:lnTo>
                  <a:pt x="541" y="357"/>
                </a:lnTo>
                <a:lnTo>
                  <a:pt x="545" y="354"/>
                </a:lnTo>
                <a:lnTo>
                  <a:pt x="548" y="352"/>
                </a:lnTo>
                <a:lnTo>
                  <a:pt x="552" y="350"/>
                </a:lnTo>
                <a:lnTo>
                  <a:pt x="556" y="347"/>
                </a:lnTo>
                <a:lnTo>
                  <a:pt x="559" y="345"/>
                </a:lnTo>
                <a:lnTo>
                  <a:pt x="563" y="343"/>
                </a:lnTo>
                <a:lnTo>
                  <a:pt x="566" y="340"/>
                </a:lnTo>
                <a:lnTo>
                  <a:pt x="570" y="338"/>
                </a:lnTo>
                <a:lnTo>
                  <a:pt x="574" y="335"/>
                </a:lnTo>
                <a:lnTo>
                  <a:pt x="577" y="333"/>
                </a:lnTo>
                <a:lnTo>
                  <a:pt x="581" y="331"/>
                </a:lnTo>
                <a:lnTo>
                  <a:pt x="585" y="328"/>
                </a:lnTo>
                <a:lnTo>
                  <a:pt x="588" y="326"/>
                </a:lnTo>
                <a:lnTo>
                  <a:pt x="592" y="323"/>
                </a:lnTo>
                <a:lnTo>
                  <a:pt x="595" y="321"/>
                </a:lnTo>
                <a:lnTo>
                  <a:pt x="599" y="319"/>
                </a:lnTo>
                <a:lnTo>
                  <a:pt x="603" y="316"/>
                </a:lnTo>
                <a:lnTo>
                  <a:pt x="606" y="314"/>
                </a:lnTo>
                <a:lnTo>
                  <a:pt x="610" y="311"/>
                </a:lnTo>
                <a:lnTo>
                  <a:pt x="613" y="309"/>
                </a:lnTo>
                <a:lnTo>
                  <a:pt x="617" y="307"/>
                </a:lnTo>
                <a:lnTo>
                  <a:pt x="621" y="304"/>
                </a:lnTo>
                <a:lnTo>
                  <a:pt x="624" y="302"/>
                </a:lnTo>
                <a:lnTo>
                  <a:pt x="628" y="299"/>
                </a:lnTo>
                <a:lnTo>
                  <a:pt x="631" y="297"/>
                </a:lnTo>
                <a:lnTo>
                  <a:pt x="635" y="295"/>
                </a:lnTo>
                <a:lnTo>
                  <a:pt x="639" y="292"/>
                </a:lnTo>
                <a:lnTo>
                  <a:pt x="642" y="290"/>
                </a:lnTo>
                <a:lnTo>
                  <a:pt x="646" y="287"/>
                </a:lnTo>
                <a:lnTo>
                  <a:pt x="650" y="285"/>
                </a:lnTo>
                <a:lnTo>
                  <a:pt x="653" y="283"/>
                </a:lnTo>
                <a:lnTo>
                  <a:pt x="657" y="280"/>
                </a:lnTo>
                <a:lnTo>
                  <a:pt x="660" y="278"/>
                </a:lnTo>
                <a:lnTo>
                  <a:pt x="664" y="275"/>
                </a:lnTo>
                <a:lnTo>
                  <a:pt x="668" y="273"/>
                </a:lnTo>
                <a:lnTo>
                  <a:pt x="671" y="271"/>
                </a:lnTo>
                <a:lnTo>
                  <a:pt x="675" y="268"/>
                </a:lnTo>
                <a:lnTo>
                  <a:pt x="678" y="266"/>
                </a:lnTo>
                <a:lnTo>
                  <a:pt x="682" y="263"/>
                </a:lnTo>
                <a:lnTo>
                  <a:pt x="686" y="261"/>
                </a:lnTo>
                <a:lnTo>
                  <a:pt x="689" y="259"/>
                </a:lnTo>
                <a:lnTo>
                  <a:pt x="693" y="256"/>
                </a:lnTo>
                <a:lnTo>
                  <a:pt x="696" y="254"/>
                </a:lnTo>
                <a:lnTo>
                  <a:pt x="700" y="252"/>
                </a:lnTo>
                <a:lnTo>
                  <a:pt x="704" y="249"/>
                </a:lnTo>
                <a:lnTo>
                  <a:pt x="707" y="247"/>
                </a:lnTo>
                <a:lnTo>
                  <a:pt x="711" y="244"/>
                </a:lnTo>
                <a:lnTo>
                  <a:pt x="715" y="242"/>
                </a:lnTo>
                <a:lnTo>
                  <a:pt x="718" y="240"/>
                </a:lnTo>
                <a:lnTo>
                  <a:pt x="722" y="237"/>
                </a:lnTo>
                <a:lnTo>
                  <a:pt x="725" y="235"/>
                </a:lnTo>
                <a:lnTo>
                  <a:pt x="729" y="232"/>
                </a:lnTo>
                <a:lnTo>
                  <a:pt x="733" y="230"/>
                </a:lnTo>
                <a:lnTo>
                  <a:pt x="736" y="228"/>
                </a:lnTo>
                <a:lnTo>
                  <a:pt x="740" y="225"/>
                </a:lnTo>
                <a:lnTo>
                  <a:pt x="743" y="223"/>
                </a:lnTo>
                <a:lnTo>
                  <a:pt x="747" y="220"/>
                </a:lnTo>
                <a:lnTo>
                  <a:pt x="751" y="218"/>
                </a:lnTo>
                <a:lnTo>
                  <a:pt x="754" y="216"/>
                </a:lnTo>
                <a:lnTo>
                  <a:pt x="758" y="213"/>
                </a:lnTo>
                <a:lnTo>
                  <a:pt x="761" y="211"/>
                </a:lnTo>
                <a:lnTo>
                  <a:pt x="765" y="208"/>
                </a:lnTo>
                <a:lnTo>
                  <a:pt x="769" y="206"/>
                </a:lnTo>
                <a:lnTo>
                  <a:pt x="772" y="204"/>
                </a:lnTo>
                <a:lnTo>
                  <a:pt x="776" y="201"/>
                </a:lnTo>
                <a:lnTo>
                  <a:pt x="780" y="199"/>
                </a:lnTo>
                <a:lnTo>
                  <a:pt x="783" y="196"/>
                </a:lnTo>
                <a:lnTo>
                  <a:pt x="787" y="194"/>
                </a:lnTo>
                <a:lnTo>
                  <a:pt x="790" y="192"/>
                </a:lnTo>
                <a:lnTo>
                  <a:pt x="794" y="189"/>
                </a:lnTo>
                <a:lnTo>
                  <a:pt x="798" y="187"/>
                </a:lnTo>
                <a:lnTo>
                  <a:pt x="801" y="184"/>
                </a:lnTo>
                <a:lnTo>
                  <a:pt x="805" y="182"/>
                </a:lnTo>
                <a:lnTo>
                  <a:pt x="808" y="180"/>
                </a:lnTo>
                <a:lnTo>
                  <a:pt x="812" y="177"/>
                </a:lnTo>
                <a:lnTo>
                  <a:pt x="816" y="175"/>
                </a:lnTo>
                <a:lnTo>
                  <a:pt x="819" y="172"/>
                </a:lnTo>
                <a:lnTo>
                  <a:pt x="823" y="170"/>
                </a:lnTo>
                <a:lnTo>
                  <a:pt x="826" y="168"/>
                </a:lnTo>
                <a:lnTo>
                  <a:pt x="830" y="165"/>
                </a:lnTo>
                <a:lnTo>
                  <a:pt x="834" y="163"/>
                </a:lnTo>
                <a:lnTo>
                  <a:pt x="837" y="161"/>
                </a:lnTo>
                <a:lnTo>
                  <a:pt x="841" y="158"/>
                </a:lnTo>
                <a:lnTo>
                  <a:pt x="845" y="156"/>
                </a:lnTo>
                <a:lnTo>
                  <a:pt x="848" y="153"/>
                </a:lnTo>
                <a:lnTo>
                  <a:pt x="852" y="151"/>
                </a:lnTo>
                <a:lnTo>
                  <a:pt x="855" y="149"/>
                </a:lnTo>
                <a:lnTo>
                  <a:pt x="859" y="146"/>
                </a:lnTo>
                <a:lnTo>
                  <a:pt x="863" y="144"/>
                </a:lnTo>
                <a:lnTo>
                  <a:pt x="866" y="141"/>
                </a:lnTo>
                <a:lnTo>
                  <a:pt x="870" y="139"/>
                </a:lnTo>
                <a:lnTo>
                  <a:pt x="873" y="137"/>
                </a:lnTo>
                <a:lnTo>
                  <a:pt x="877" y="134"/>
                </a:lnTo>
                <a:lnTo>
                  <a:pt x="881" y="132"/>
                </a:lnTo>
                <a:lnTo>
                  <a:pt x="884" y="129"/>
                </a:lnTo>
                <a:lnTo>
                  <a:pt x="888" y="127"/>
                </a:lnTo>
                <a:lnTo>
                  <a:pt x="892" y="125"/>
                </a:lnTo>
                <a:lnTo>
                  <a:pt x="895" y="122"/>
                </a:lnTo>
                <a:lnTo>
                  <a:pt x="899" y="120"/>
                </a:lnTo>
                <a:lnTo>
                  <a:pt x="902" y="117"/>
                </a:lnTo>
                <a:lnTo>
                  <a:pt x="906" y="115"/>
                </a:lnTo>
                <a:lnTo>
                  <a:pt x="910" y="113"/>
                </a:lnTo>
                <a:lnTo>
                  <a:pt x="913" y="110"/>
                </a:lnTo>
                <a:lnTo>
                  <a:pt x="917" y="108"/>
                </a:lnTo>
                <a:lnTo>
                  <a:pt x="920" y="105"/>
                </a:lnTo>
                <a:lnTo>
                  <a:pt x="924" y="103"/>
                </a:lnTo>
                <a:lnTo>
                  <a:pt x="928" y="101"/>
                </a:lnTo>
                <a:lnTo>
                  <a:pt x="931" y="98"/>
                </a:lnTo>
                <a:lnTo>
                  <a:pt x="935" y="96"/>
                </a:lnTo>
                <a:lnTo>
                  <a:pt x="938" y="94"/>
                </a:lnTo>
                <a:lnTo>
                  <a:pt x="942" y="91"/>
                </a:lnTo>
                <a:lnTo>
                  <a:pt x="946" y="89"/>
                </a:lnTo>
                <a:lnTo>
                  <a:pt x="949" y="86"/>
                </a:lnTo>
                <a:lnTo>
                  <a:pt x="953" y="84"/>
                </a:lnTo>
                <a:lnTo>
                  <a:pt x="956" y="82"/>
                </a:lnTo>
                <a:lnTo>
                  <a:pt x="960" y="79"/>
                </a:lnTo>
                <a:lnTo>
                  <a:pt x="964" y="77"/>
                </a:lnTo>
                <a:lnTo>
                  <a:pt x="967" y="74"/>
                </a:lnTo>
                <a:lnTo>
                  <a:pt x="971" y="72"/>
                </a:lnTo>
                <a:lnTo>
                  <a:pt x="975" y="70"/>
                </a:lnTo>
                <a:lnTo>
                  <a:pt x="978" y="67"/>
                </a:lnTo>
                <a:lnTo>
                  <a:pt x="982" y="65"/>
                </a:lnTo>
                <a:lnTo>
                  <a:pt x="985" y="62"/>
                </a:lnTo>
                <a:lnTo>
                  <a:pt x="989" y="60"/>
                </a:lnTo>
                <a:lnTo>
                  <a:pt x="993" y="58"/>
                </a:lnTo>
                <a:lnTo>
                  <a:pt x="996" y="55"/>
                </a:lnTo>
                <a:lnTo>
                  <a:pt x="1000" y="53"/>
                </a:lnTo>
                <a:lnTo>
                  <a:pt x="1003" y="50"/>
                </a:lnTo>
                <a:lnTo>
                  <a:pt x="1007" y="48"/>
                </a:lnTo>
                <a:lnTo>
                  <a:pt x="1011" y="46"/>
                </a:lnTo>
                <a:lnTo>
                  <a:pt x="1014" y="43"/>
                </a:lnTo>
                <a:lnTo>
                  <a:pt x="1018" y="41"/>
                </a:lnTo>
                <a:lnTo>
                  <a:pt x="1021" y="38"/>
                </a:lnTo>
                <a:lnTo>
                  <a:pt x="1025" y="36"/>
                </a:lnTo>
                <a:lnTo>
                  <a:pt x="1029" y="34"/>
                </a:lnTo>
                <a:lnTo>
                  <a:pt x="1032" y="31"/>
                </a:lnTo>
                <a:lnTo>
                  <a:pt x="1036" y="29"/>
                </a:lnTo>
                <a:lnTo>
                  <a:pt x="1040" y="26"/>
                </a:lnTo>
                <a:lnTo>
                  <a:pt x="1043" y="24"/>
                </a:lnTo>
                <a:lnTo>
                  <a:pt x="1047" y="22"/>
                </a:lnTo>
                <a:lnTo>
                  <a:pt x="1050" y="19"/>
                </a:lnTo>
                <a:lnTo>
                  <a:pt x="1054" y="17"/>
                </a:lnTo>
                <a:lnTo>
                  <a:pt x="1058" y="14"/>
                </a:lnTo>
                <a:lnTo>
                  <a:pt x="1061" y="12"/>
                </a:lnTo>
                <a:lnTo>
                  <a:pt x="1065" y="10"/>
                </a:lnTo>
                <a:lnTo>
                  <a:pt x="1068" y="7"/>
                </a:lnTo>
                <a:lnTo>
                  <a:pt x="1072" y="5"/>
                </a:lnTo>
                <a:lnTo>
                  <a:pt x="1076" y="3"/>
                </a:lnTo>
                <a:lnTo>
                  <a:pt x="1079" y="0"/>
                </a:lnTo>
              </a:path>
            </a:pathLst>
          </a:custGeom>
          <a:noFill/>
          <a:ln w="22225">
            <a:solidFill>
              <a:srgbClr val="90353B"/>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35" name="Line 35"/>
          <p:cNvSpPr>
            <a:spLocks noChangeShapeType="1"/>
          </p:cNvSpPr>
          <p:nvPr/>
        </p:nvSpPr>
        <p:spPr bwMode="auto">
          <a:xfrm flipV="1">
            <a:off x="2947989" y="890588"/>
            <a:ext cx="0" cy="4971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6" name="Line 36"/>
          <p:cNvSpPr>
            <a:spLocks noChangeShapeType="1"/>
          </p:cNvSpPr>
          <p:nvPr/>
        </p:nvSpPr>
        <p:spPr bwMode="auto">
          <a:xfrm flipH="1">
            <a:off x="2854373" y="5721706"/>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7" name="Rectangle 37"/>
          <p:cNvSpPr>
            <a:spLocks noChangeArrowheads="1"/>
          </p:cNvSpPr>
          <p:nvPr/>
        </p:nvSpPr>
        <p:spPr bwMode="auto">
          <a:xfrm>
            <a:off x="2155873" y="5602736"/>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36.0%</a:t>
            </a:r>
            <a:endParaRPr lang="en-US" altLang="en-US" dirty="0">
              <a:solidFill>
                <a:prstClr val="black"/>
              </a:solidFill>
            </a:endParaRPr>
          </a:p>
        </p:txBody>
      </p:sp>
      <p:sp>
        <p:nvSpPr>
          <p:cNvPr id="38" name="Line 38"/>
          <p:cNvSpPr>
            <a:spLocks noChangeShapeType="1"/>
          </p:cNvSpPr>
          <p:nvPr/>
        </p:nvSpPr>
        <p:spPr bwMode="auto">
          <a:xfrm flipH="1">
            <a:off x="2854373" y="4783309"/>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9" name="Rectangle 39"/>
          <p:cNvSpPr>
            <a:spLocks noChangeArrowheads="1"/>
          </p:cNvSpPr>
          <p:nvPr/>
        </p:nvSpPr>
        <p:spPr bwMode="auto">
          <a:xfrm>
            <a:off x="2155873" y="4668978"/>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36.5%</a:t>
            </a:r>
            <a:endParaRPr lang="en-US" altLang="en-US" dirty="0">
              <a:solidFill>
                <a:prstClr val="black"/>
              </a:solidFill>
            </a:endParaRPr>
          </a:p>
        </p:txBody>
      </p:sp>
      <p:sp>
        <p:nvSpPr>
          <p:cNvPr id="40" name="Line 40"/>
          <p:cNvSpPr>
            <a:spLocks noChangeShapeType="1"/>
          </p:cNvSpPr>
          <p:nvPr/>
        </p:nvSpPr>
        <p:spPr bwMode="auto">
          <a:xfrm flipH="1">
            <a:off x="2854373" y="3843367"/>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1" name="Rectangle 41"/>
          <p:cNvSpPr>
            <a:spLocks noChangeArrowheads="1"/>
          </p:cNvSpPr>
          <p:nvPr/>
        </p:nvSpPr>
        <p:spPr bwMode="auto">
          <a:xfrm>
            <a:off x="2155873" y="3730514"/>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37.0%</a:t>
            </a:r>
            <a:endParaRPr lang="en-US" altLang="en-US" dirty="0">
              <a:solidFill>
                <a:prstClr val="black"/>
              </a:solidFill>
            </a:endParaRPr>
          </a:p>
        </p:txBody>
      </p:sp>
      <p:sp>
        <p:nvSpPr>
          <p:cNvPr id="42" name="Line 42"/>
          <p:cNvSpPr>
            <a:spLocks noChangeShapeType="1"/>
          </p:cNvSpPr>
          <p:nvPr/>
        </p:nvSpPr>
        <p:spPr bwMode="auto">
          <a:xfrm flipH="1">
            <a:off x="2854373" y="2909609"/>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3" name="Rectangle 43"/>
          <p:cNvSpPr>
            <a:spLocks noChangeArrowheads="1"/>
          </p:cNvSpPr>
          <p:nvPr/>
        </p:nvSpPr>
        <p:spPr bwMode="auto">
          <a:xfrm>
            <a:off x="2155873" y="2790639"/>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37.5%</a:t>
            </a:r>
            <a:endParaRPr lang="en-US" altLang="en-US" dirty="0">
              <a:solidFill>
                <a:prstClr val="black"/>
              </a:solidFill>
            </a:endParaRPr>
          </a:p>
        </p:txBody>
      </p:sp>
      <p:sp>
        <p:nvSpPr>
          <p:cNvPr id="44" name="Line 44"/>
          <p:cNvSpPr>
            <a:spLocks noChangeShapeType="1"/>
          </p:cNvSpPr>
          <p:nvPr/>
        </p:nvSpPr>
        <p:spPr bwMode="auto">
          <a:xfrm flipH="1">
            <a:off x="2854373" y="1969666"/>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5" name="Rectangle 45"/>
          <p:cNvSpPr>
            <a:spLocks noChangeArrowheads="1"/>
          </p:cNvSpPr>
          <p:nvPr/>
        </p:nvSpPr>
        <p:spPr bwMode="auto">
          <a:xfrm>
            <a:off x="2155873" y="1852175"/>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38.0%</a:t>
            </a:r>
            <a:endParaRPr lang="en-US" altLang="en-US" dirty="0">
              <a:solidFill>
                <a:prstClr val="black"/>
              </a:solidFill>
            </a:endParaRPr>
          </a:p>
        </p:txBody>
      </p:sp>
      <p:sp>
        <p:nvSpPr>
          <p:cNvPr id="46" name="Line 46"/>
          <p:cNvSpPr>
            <a:spLocks noChangeShapeType="1"/>
          </p:cNvSpPr>
          <p:nvPr/>
        </p:nvSpPr>
        <p:spPr bwMode="auto">
          <a:xfrm flipH="1">
            <a:off x="2854373" y="1031271"/>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7" name="Rectangle 47"/>
          <p:cNvSpPr>
            <a:spLocks noChangeArrowheads="1"/>
          </p:cNvSpPr>
          <p:nvPr/>
        </p:nvSpPr>
        <p:spPr bwMode="auto">
          <a:xfrm>
            <a:off x="2155873" y="912300"/>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38.5%</a:t>
            </a:r>
            <a:endParaRPr lang="en-US" altLang="en-US" dirty="0">
              <a:solidFill>
                <a:prstClr val="black"/>
              </a:solidFill>
            </a:endParaRPr>
          </a:p>
        </p:txBody>
      </p:sp>
      <p:sp>
        <p:nvSpPr>
          <p:cNvPr id="49" name="Line 49"/>
          <p:cNvSpPr>
            <a:spLocks noChangeShapeType="1"/>
          </p:cNvSpPr>
          <p:nvPr/>
        </p:nvSpPr>
        <p:spPr bwMode="auto">
          <a:xfrm>
            <a:off x="2947989" y="5862388"/>
            <a:ext cx="7481888"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0" name="Line 50"/>
          <p:cNvSpPr>
            <a:spLocks noChangeShapeType="1"/>
          </p:cNvSpPr>
          <p:nvPr/>
        </p:nvSpPr>
        <p:spPr bwMode="auto">
          <a:xfrm>
            <a:off x="3092451"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1" name="Rectangle 51"/>
          <p:cNvSpPr>
            <a:spLocks noChangeArrowheads="1"/>
          </p:cNvSpPr>
          <p:nvPr/>
        </p:nvSpPr>
        <p:spPr bwMode="auto">
          <a:xfrm>
            <a:off x="2932151" y="5996956"/>
            <a:ext cx="3206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5th</a:t>
            </a:r>
            <a:endParaRPr lang="en-US" altLang="en-US" dirty="0">
              <a:solidFill>
                <a:prstClr val="black"/>
              </a:solidFill>
            </a:endParaRPr>
          </a:p>
        </p:txBody>
      </p:sp>
      <p:sp>
        <p:nvSpPr>
          <p:cNvPr id="52" name="Line 52"/>
          <p:cNvSpPr>
            <a:spLocks noChangeShapeType="1"/>
          </p:cNvSpPr>
          <p:nvPr/>
        </p:nvSpPr>
        <p:spPr bwMode="auto">
          <a:xfrm>
            <a:off x="4892676"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3" name="Rectangle 53"/>
          <p:cNvSpPr>
            <a:spLocks noChangeArrowheads="1"/>
          </p:cNvSpPr>
          <p:nvPr/>
        </p:nvSpPr>
        <p:spPr bwMode="auto">
          <a:xfrm>
            <a:off x="4860927" y="5996956"/>
            <a:ext cx="769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latin typeface="cmss10"/>
                <a:cs typeface="CMU Bright" panose="02000603000000000000" pitchFamily="2" charset="0"/>
              </a:rPr>
              <a:t> </a:t>
            </a:r>
            <a:endParaRPr lang="en-US" altLang="en-US" dirty="0">
              <a:solidFill>
                <a:prstClr val="black"/>
              </a:solidFill>
              <a:latin typeface="cmss10"/>
              <a:cs typeface="CMU Bright" panose="02000603000000000000" pitchFamily="2" charset="0"/>
            </a:endParaRPr>
          </a:p>
        </p:txBody>
      </p:sp>
      <p:sp>
        <p:nvSpPr>
          <p:cNvPr id="54" name="Line 54"/>
          <p:cNvSpPr>
            <a:spLocks noChangeShapeType="1"/>
          </p:cNvSpPr>
          <p:nvPr/>
        </p:nvSpPr>
        <p:spPr bwMode="auto">
          <a:xfrm>
            <a:off x="6689727"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5" name="Rectangle 55"/>
          <p:cNvSpPr>
            <a:spLocks noChangeArrowheads="1"/>
          </p:cNvSpPr>
          <p:nvPr/>
        </p:nvSpPr>
        <p:spPr bwMode="auto">
          <a:xfrm>
            <a:off x="6311920" y="5996956"/>
            <a:ext cx="7566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Median</a:t>
            </a:r>
            <a:endParaRPr lang="en-US" altLang="en-US" dirty="0">
              <a:solidFill>
                <a:prstClr val="black"/>
              </a:solidFill>
            </a:endParaRPr>
          </a:p>
        </p:txBody>
      </p:sp>
      <p:sp>
        <p:nvSpPr>
          <p:cNvPr id="56" name="Line 56"/>
          <p:cNvSpPr>
            <a:spLocks noChangeShapeType="1"/>
          </p:cNvSpPr>
          <p:nvPr/>
        </p:nvSpPr>
        <p:spPr bwMode="auto">
          <a:xfrm>
            <a:off x="8485189"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7" name="Rectangle 57"/>
          <p:cNvSpPr>
            <a:spLocks noChangeArrowheads="1"/>
          </p:cNvSpPr>
          <p:nvPr/>
        </p:nvSpPr>
        <p:spPr bwMode="auto">
          <a:xfrm>
            <a:off x="8451851" y="5996956"/>
            <a:ext cx="769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latin typeface="cmss10"/>
                <a:cs typeface="CMU Bright" panose="02000603000000000000" pitchFamily="2" charset="0"/>
              </a:rPr>
              <a:t> </a:t>
            </a:r>
            <a:endParaRPr lang="en-US" altLang="en-US" dirty="0">
              <a:solidFill>
                <a:prstClr val="black"/>
              </a:solidFill>
              <a:latin typeface="cmss10"/>
              <a:cs typeface="CMU Bright" panose="02000603000000000000" pitchFamily="2" charset="0"/>
            </a:endParaRPr>
          </a:p>
        </p:txBody>
      </p:sp>
      <p:sp>
        <p:nvSpPr>
          <p:cNvPr id="58" name="Line 58"/>
          <p:cNvSpPr>
            <a:spLocks noChangeShapeType="1"/>
          </p:cNvSpPr>
          <p:nvPr/>
        </p:nvSpPr>
        <p:spPr bwMode="auto">
          <a:xfrm>
            <a:off x="10285415"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9" name="Rectangle 59"/>
          <p:cNvSpPr>
            <a:spLocks noChangeArrowheads="1"/>
          </p:cNvSpPr>
          <p:nvPr/>
        </p:nvSpPr>
        <p:spPr bwMode="auto">
          <a:xfrm>
            <a:off x="10063191" y="5996956"/>
            <a:ext cx="4488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95th</a:t>
            </a:r>
            <a:endParaRPr lang="en-US" altLang="en-US" dirty="0">
              <a:solidFill>
                <a:prstClr val="black"/>
              </a:solidFill>
            </a:endParaRPr>
          </a:p>
        </p:txBody>
      </p:sp>
      <p:sp>
        <p:nvSpPr>
          <p:cNvPr id="62" name="Rectangle 7"/>
          <p:cNvSpPr>
            <a:spLocks noChangeArrowheads="1"/>
          </p:cNvSpPr>
          <p:nvPr/>
        </p:nvSpPr>
        <p:spPr bwMode="auto">
          <a:xfrm rot="16200000">
            <a:off x="-597527" y="3524967"/>
            <a:ext cx="473612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Attending College at Age 20</a:t>
            </a:r>
          </a:p>
        </p:txBody>
      </p:sp>
      <p:sp>
        <p:nvSpPr>
          <p:cNvPr id="63" name="Text Box 7"/>
          <p:cNvSpPr txBox="1">
            <a:spLocks noChangeArrowheads="1"/>
          </p:cNvSpPr>
          <p:nvPr/>
        </p:nvSpPr>
        <p:spPr bwMode="auto">
          <a:xfrm>
            <a:off x="1524000" y="208002"/>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algn="ctr" eaLnBrk="1" fontAlgn="base" hangingPunct="1">
              <a:spcBef>
                <a:spcPct val="0"/>
              </a:spcBef>
              <a:spcAft>
                <a:spcPct val="0"/>
              </a:spcAft>
            </a:pPr>
            <a:r>
              <a:rPr lang="en-US" b="1" dirty="0">
                <a:solidFill>
                  <a:srgbClr val="002060"/>
                </a:solidFill>
                <a:latin typeface="Arial" pitchFamily="34" charset="0"/>
              </a:rPr>
              <a:t>Effect of Teacher Quality on College Attendance Rates</a:t>
            </a:r>
          </a:p>
        </p:txBody>
      </p:sp>
      <p:pic>
        <p:nvPicPr>
          <p:cNvPr id="64" name="Picture 4" descr="https://encrypted-tbn1.gstatic.com/images?q=tbn:ANd9GcQIh89yHHMGfVTqlc0TrW2xwX28roRcTBpddT41sddZWudruBO2BA"/>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560094" y="1670490"/>
            <a:ext cx="434427" cy="386910"/>
          </a:xfrm>
          <a:prstGeom prst="rect">
            <a:avLst/>
          </a:prstGeom>
          <a:noFill/>
        </p:spPr>
      </p:pic>
      <p:sp>
        <p:nvSpPr>
          <p:cNvPr id="60" name="Rectangle 6"/>
          <p:cNvSpPr>
            <a:spLocks noChangeArrowheads="1"/>
          </p:cNvSpPr>
          <p:nvPr/>
        </p:nvSpPr>
        <p:spPr bwMode="auto">
          <a:xfrm>
            <a:off x="2895601" y="6421947"/>
            <a:ext cx="75787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Teacher Quality (Value-Added) Percentile</a:t>
            </a:r>
          </a:p>
        </p:txBody>
      </p:sp>
    </p:spTree>
    <p:extLst>
      <p:ext uri="{BB962C8B-B14F-4D97-AF65-F5344CB8AC3E}">
        <p14:creationId xmlns:p14="http://schemas.microsoft.com/office/powerpoint/2010/main" val="37048980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59" name="Rectangle 6"/>
          <p:cNvSpPr>
            <a:spLocks noChangeArrowheads="1"/>
          </p:cNvSpPr>
          <p:nvPr/>
        </p:nvSpPr>
        <p:spPr bwMode="auto">
          <a:xfrm>
            <a:off x="2895601" y="6421947"/>
            <a:ext cx="75787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Teacher Quality (Value-Added) Percentile</a:t>
            </a:r>
          </a:p>
        </p:txBody>
      </p:sp>
      <p:sp>
        <p:nvSpPr>
          <p:cNvPr id="60" name="Rectangle 7"/>
          <p:cNvSpPr>
            <a:spLocks noChangeArrowheads="1"/>
          </p:cNvSpPr>
          <p:nvPr/>
        </p:nvSpPr>
        <p:spPr bwMode="auto">
          <a:xfrm rot="16200000">
            <a:off x="-597527" y="3524967"/>
            <a:ext cx="473612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Earnings at Age 28</a:t>
            </a:r>
          </a:p>
        </p:txBody>
      </p:sp>
      <p:sp>
        <p:nvSpPr>
          <p:cNvPr id="61" name="Text Box 7"/>
          <p:cNvSpPr txBox="1">
            <a:spLocks noChangeArrowheads="1"/>
          </p:cNvSpPr>
          <p:nvPr/>
        </p:nvSpPr>
        <p:spPr bwMode="auto">
          <a:xfrm>
            <a:off x="1524000" y="208002"/>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algn="ctr" eaLnBrk="1" fontAlgn="base" hangingPunct="1">
              <a:spcBef>
                <a:spcPct val="0"/>
              </a:spcBef>
              <a:spcAft>
                <a:spcPct val="0"/>
              </a:spcAft>
            </a:pPr>
            <a:r>
              <a:rPr lang="en-US" b="1" dirty="0">
                <a:solidFill>
                  <a:srgbClr val="002060"/>
                </a:solidFill>
                <a:latin typeface="Arial" pitchFamily="34" charset="0"/>
              </a:rPr>
              <a:t>Effect of Teacher Quality on Earnings</a:t>
            </a:r>
          </a:p>
        </p:txBody>
      </p:sp>
      <p:pic>
        <p:nvPicPr>
          <p:cNvPr id="62" name="Picture 2" descr="https://encrypted-tbn1.gstatic.com/images?q=tbn:ANd9GcTeIFa6kltu0UROfQ0xLIZnP6Zc465s0DQNXUCKNKa9-7QIQGLSzQ"/>
          <p:cNvPicPr>
            <a:picLocks noChangeAspect="1" noChangeArrowheads="1"/>
          </p:cNvPicPr>
          <p:nvPr/>
        </p:nvPicPr>
        <p:blipFill>
          <a:blip r:embed="rId3">
            <a:clrChange>
              <a:clrFrom>
                <a:srgbClr val="FEFEFE"/>
              </a:clrFrom>
              <a:clrTo>
                <a:srgbClr val="FEFEFE">
                  <a:alpha val="0"/>
                </a:srgbClr>
              </a:clrTo>
            </a:clrChange>
          </a:blip>
          <a:srcRect/>
          <a:stretch>
            <a:fillRect/>
          </a:stretch>
        </p:blipFill>
        <p:spPr bwMode="auto">
          <a:xfrm>
            <a:off x="1524045" y="2082954"/>
            <a:ext cx="551033" cy="431715"/>
          </a:xfrm>
          <a:prstGeom prst="rect">
            <a:avLst/>
          </a:prstGeom>
          <a:noFill/>
        </p:spPr>
      </p:pic>
      <p:sp>
        <p:nvSpPr>
          <p:cNvPr id="8" name="Line 8"/>
          <p:cNvSpPr>
            <a:spLocks noChangeShapeType="1"/>
          </p:cNvSpPr>
          <p:nvPr/>
        </p:nvSpPr>
        <p:spPr bwMode="auto">
          <a:xfrm>
            <a:off x="2948751" y="5721706"/>
            <a:ext cx="7493000"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9" name="Line 9"/>
          <p:cNvSpPr>
            <a:spLocks noChangeShapeType="1"/>
          </p:cNvSpPr>
          <p:nvPr/>
        </p:nvSpPr>
        <p:spPr bwMode="auto">
          <a:xfrm>
            <a:off x="2948751" y="4155651"/>
            <a:ext cx="7493000"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0" name="Line 10"/>
          <p:cNvSpPr>
            <a:spLocks noChangeShapeType="1"/>
          </p:cNvSpPr>
          <p:nvPr/>
        </p:nvSpPr>
        <p:spPr bwMode="auto">
          <a:xfrm>
            <a:off x="2948751" y="2595780"/>
            <a:ext cx="7493000"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1" name="Line 11"/>
          <p:cNvSpPr>
            <a:spLocks noChangeShapeType="1"/>
          </p:cNvSpPr>
          <p:nvPr/>
        </p:nvSpPr>
        <p:spPr bwMode="auto">
          <a:xfrm>
            <a:off x="2948751" y="1031271"/>
            <a:ext cx="7493000"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2" name="Oval 12"/>
          <p:cNvSpPr>
            <a:spLocks noChangeArrowheads="1"/>
          </p:cNvSpPr>
          <p:nvPr/>
        </p:nvSpPr>
        <p:spPr bwMode="auto">
          <a:xfrm>
            <a:off x="3702816" y="4356625"/>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 name="Oval 13"/>
          <p:cNvSpPr>
            <a:spLocks noChangeArrowheads="1"/>
          </p:cNvSpPr>
          <p:nvPr/>
        </p:nvSpPr>
        <p:spPr bwMode="auto">
          <a:xfrm>
            <a:off x="4672776" y="5370773"/>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 name="Oval 14"/>
          <p:cNvSpPr>
            <a:spLocks noChangeArrowheads="1"/>
          </p:cNvSpPr>
          <p:nvPr/>
        </p:nvSpPr>
        <p:spPr bwMode="auto">
          <a:xfrm>
            <a:off x="5115692" y="4010331"/>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5" name="Oval 15"/>
          <p:cNvSpPr>
            <a:spLocks noChangeArrowheads="1"/>
          </p:cNvSpPr>
          <p:nvPr/>
        </p:nvSpPr>
        <p:spPr bwMode="auto">
          <a:xfrm>
            <a:off x="5409376" y="3806270"/>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6" name="Oval 16"/>
          <p:cNvSpPr>
            <a:spLocks noChangeArrowheads="1"/>
          </p:cNvSpPr>
          <p:nvPr/>
        </p:nvSpPr>
        <p:spPr bwMode="auto">
          <a:xfrm>
            <a:off x="5647504" y="3076572"/>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7" name="Oval 17"/>
          <p:cNvSpPr>
            <a:spLocks noChangeArrowheads="1"/>
          </p:cNvSpPr>
          <p:nvPr/>
        </p:nvSpPr>
        <p:spPr bwMode="auto">
          <a:xfrm>
            <a:off x="5852292" y="4534411"/>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8" name="Oval 18"/>
          <p:cNvSpPr>
            <a:spLocks noChangeArrowheads="1"/>
          </p:cNvSpPr>
          <p:nvPr/>
        </p:nvSpPr>
        <p:spPr bwMode="auto">
          <a:xfrm>
            <a:off x="6047591" y="4480302"/>
            <a:ext cx="98425"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9" name="Oval 19"/>
          <p:cNvSpPr>
            <a:spLocks noChangeArrowheads="1"/>
          </p:cNvSpPr>
          <p:nvPr/>
        </p:nvSpPr>
        <p:spPr bwMode="auto">
          <a:xfrm>
            <a:off x="6212652" y="3919120"/>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0" name="Oval 20"/>
          <p:cNvSpPr>
            <a:spLocks noChangeArrowheads="1"/>
          </p:cNvSpPr>
          <p:nvPr/>
        </p:nvSpPr>
        <p:spPr bwMode="auto">
          <a:xfrm>
            <a:off x="6368228" y="3325472"/>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1" name="Oval 21"/>
          <p:cNvSpPr>
            <a:spLocks noChangeArrowheads="1"/>
          </p:cNvSpPr>
          <p:nvPr/>
        </p:nvSpPr>
        <p:spPr bwMode="auto">
          <a:xfrm>
            <a:off x="6528564" y="3843367"/>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2" name="Oval 22"/>
          <p:cNvSpPr>
            <a:spLocks noChangeArrowheads="1"/>
          </p:cNvSpPr>
          <p:nvPr/>
        </p:nvSpPr>
        <p:spPr bwMode="auto">
          <a:xfrm>
            <a:off x="6690534" y="2283496"/>
            <a:ext cx="98425"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3" name="Oval 23"/>
          <p:cNvSpPr>
            <a:spLocks noChangeArrowheads="1"/>
          </p:cNvSpPr>
          <p:nvPr/>
        </p:nvSpPr>
        <p:spPr bwMode="auto">
          <a:xfrm>
            <a:off x="6861940" y="2537033"/>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4" name="Oval 24"/>
          <p:cNvSpPr>
            <a:spLocks noChangeArrowheads="1"/>
          </p:cNvSpPr>
          <p:nvPr/>
        </p:nvSpPr>
        <p:spPr bwMode="auto">
          <a:xfrm>
            <a:off x="7027040" y="3286822"/>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5" name="Oval 25"/>
          <p:cNvSpPr>
            <a:spLocks noChangeArrowheads="1"/>
          </p:cNvSpPr>
          <p:nvPr/>
        </p:nvSpPr>
        <p:spPr bwMode="auto">
          <a:xfrm>
            <a:off x="7222304" y="3065751"/>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6" name="Oval 26"/>
          <p:cNvSpPr>
            <a:spLocks noChangeArrowheads="1"/>
          </p:cNvSpPr>
          <p:nvPr/>
        </p:nvSpPr>
        <p:spPr bwMode="auto">
          <a:xfrm>
            <a:off x="7438204" y="2084067"/>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7" name="Oval 27"/>
          <p:cNvSpPr>
            <a:spLocks noChangeArrowheads="1"/>
          </p:cNvSpPr>
          <p:nvPr/>
        </p:nvSpPr>
        <p:spPr bwMode="auto">
          <a:xfrm>
            <a:off x="7665216" y="2073246"/>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8" name="Oval 28"/>
          <p:cNvSpPr>
            <a:spLocks noChangeArrowheads="1"/>
          </p:cNvSpPr>
          <p:nvPr/>
        </p:nvSpPr>
        <p:spPr bwMode="auto">
          <a:xfrm>
            <a:off x="7941440" y="1889277"/>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9" name="Oval 29"/>
          <p:cNvSpPr>
            <a:spLocks noChangeArrowheads="1"/>
          </p:cNvSpPr>
          <p:nvPr/>
        </p:nvSpPr>
        <p:spPr bwMode="auto">
          <a:xfrm>
            <a:off x="8301804" y="2342243"/>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0" name="Oval 30"/>
          <p:cNvSpPr>
            <a:spLocks noChangeArrowheads="1"/>
          </p:cNvSpPr>
          <p:nvPr/>
        </p:nvSpPr>
        <p:spPr bwMode="auto">
          <a:xfrm>
            <a:off x="8846360" y="2786001"/>
            <a:ext cx="98425"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1" name="Oval 31"/>
          <p:cNvSpPr>
            <a:spLocks noChangeArrowheads="1"/>
          </p:cNvSpPr>
          <p:nvPr/>
        </p:nvSpPr>
        <p:spPr bwMode="auto">
          <a:xfrm>
            <a:off x="9954391" y="3109038"/>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2" name="Freeform 32"/>
          <p:cNvSpPr>
            <a:spLocks/>
          </p:cNvSpPr>
          <p:nvPr/>
        </p:nvSpPr>
        <p:spPr bwMode="auto">
          <a:xfrm>
            <a:off x="3752048" y="1862996"/>
            <a:ext cx="6251575" cy="2849200"/>
          </a:xfrm>
          <a:custGeom>
            <a:avLst/>
            <a:gdLst>
              <a:gd name="T0" fmla="*/ 15 w 1128"/>
              <a:gd name="T1" fmla="*/ 521 h 528"/>
              <a:gd name="T2" fmla="*/ 34 w 1128"/>
              <a:gd name="T3" fmla="*/ 512 h 528"/>
              <a:gd name="T4" fmla="*/ 53 w 1128"/>
              <a:gd name="T5" fmla="*/ 503 h 528"/>
              <a:gd name="T6" fmla="*/ 72 w 1128"/>
              <a:gd name="T7" fmla="*/ 494 h 528"/>
              <a:gd name="T8" fmla="*/ 91 w 1128"/>
              <a:gd name="T9" fmla="*/ 485 h 528"/>
              <a:gd name="T10" fmla="*/ 110 w 1128"/>
              <a:gd name="T11" fmla="*/ 477 h 528"/>
              <a:gd name="T12" fmla="*/ 129 w 1128"/>
              <a:gd name="T13" fmla="*/ 468 h 528"/>
              <a:gd name="T14" fmla="*/ 147 w 1128"/>
              <a:gd name="T15" fmla="*/ 459 h 528"/>
              <a:gd name="T16" fmla="*/ 166 w 1128"/>
              <a:gd name="T17" fmla="*/ 450 h 528"/>
              <a:gd name="T18" fmla="*/ 185 w 1128"/>
              <a:gd name="T19" fmla="*/ 441 h 528"/>
              <a:gd name="T20" fmla="*/ 204 w 1128"/>
              <a:gd name="T21" fmla="*/ 433 h 528"/>
              <a:gd name="T22" fmla="*/ 223 w 1128"/>
              <a:gd name="T23" fmla="*/ 424 h 528"/>
              <a:gd name="T24" fmla="*/ 242 w 1128"/>
              <a:gd name="T25" fmla="*/ 415 h 528"/>
              <a:gd name="T26" fmla="*/ 261 w 1128"/>
              <a:gd name="T27" fmla="*/ 406 h 528"/>
              <a:gd name="T28" fmla="*/ 279 w 1128"/>
              <a:gd name="T29" fmla="*/ 397 h 528"/>
              <a:gd name="T30" fmla="*/ 298 w 1128"/>
              <a:gd name="T31" fmla="*/ 388 h 528"/>
              <a:gd name="T32" fmla="*/ 317 w 1128"/>
              <a:gd name="T33" fmla="*/ 380 h 528"/>
              <a:gd name="T34" fmla="*/ 336 w 1128"/>
              <a:gd name="T35" fmla="*/ 371 h 528"/>
              <a:gd name="T36" fmla="*/ 355 w 1128"/>
              <a:gd name="T37" fmla="*/ 362 h 528"/>
              <a:gd name="T38" fmla="*/ 374 w 1128"/>
              <a:gd name="T39" fmla="*/ 353 h 528"/>
              <a:gd name="T40" fmla="*/ 392 w 1128"/>
              <a:gd name="T41" fmla="*/ 344 h 528"/>
              <a:gd name="T42" fmla="*/ 411 w 1128"/>
              <a:gd name="T43" fmla="*/ 336 h 528"/>
              <a:gd name="T44" fmla="*/ 430 w 1128"/>
              <a:gd name="T45" fmla="*/ 327 h 528"/>
              <a:gd name="T46" fmla="*/ 449 w 1128"/>
              <a:gd name="T47" fmla="*/ 318 h 528"/>
              <a:gd name="T48" fmla="*/ 468 w 1128"/>
              <a:gd name="T49" fmla="*/ 309 h 528"/>
              <a:gd name="T50" fmla="*/ 487 w 1128"/>
              <a:gd name="T51" fmla="*/ 300 h 528"/>
              <a:gd name="T52" fmla="*/ 506 w 1128"/>
              <a:gd name="T53" fmla="*/ 291 h 528"/>
              <a:gd name="T54" fmla="*/ 524 w 1128"/>
              <a:gd name="T55" fmla="*/ 283 h 528"/>
              <a:gd name="T56" fmla="*/ 543 w 1128"/>
              <a:gd name="T57" fmla="*/ 274 h 528"/>
              <a:gd name="T58" fmla="*/ 562 w 1128"/>
              <a:gd name="T59" fmla="*/ 265 h 528"/>
              <a:gd name="T60" fmla="*/ 581 w 1128"/>
              <a:gd name="T61" fmla="*/ 256 h 528"/>
              <a:gd name="T62" fmla="*/ 600 w 1128"/>
              <a:gd name="T63" fmla="*/ 247 h 528"/>
              <a:gd name="T64" fmla="*/ 619 w 1128"/>
              <a:gd name="T65" fmla="*/ 238 h 528"/>
              <a:gd name="T66" fmla="*/ 638 w 1128"/>
              <a:gd name="T67" fmla="*/ 230 h 528"/>
              <a:gd name="T68" fmla="*/ 656 w 1128"/>
              <a:gd name="T69" fmla="*/ 221 h 528"/>
              <a:gd name="T70" fmla="*/ 675 w 1128"/>
              <a:gd name="T71" fmla="*/ 212 h 528"/>
              <a:gd name="T72" fmla="*/ 694 w 1128"/>
              <a:gd name="T73" fmla="*/ 203 h 528"/>
              <a:gd name="T74" fmla="*/ 713 w 1128"/>
              <a:gd name="T75" fmla="*/ 194 h 528"/>
              <a:gd name="T76" fmla="*/ 732 w 1128"/>
              <a:gd name="T77" fmla="*/ 185 h 528"/>
              <a:gd name="T78" fmla="*/ 751 w 1128"/>
              <a:gd name="T79" fmla="*/ 177 h 528"/>
              <a:gd name="T80" fmla="*/ 770 w 1128"/>
              <a:gd name="T81" fmla="*/ 168 h 528"/>
              <a:gd name="T82" fmla="*/ 788 w 1128"/>
              <a:gd name="T83" fmla="*/ 159 h 528"/>
              <a:gd name="T84" fmla="*/ 807 w 1128"/>
              <a:gd name="T85" fmla="*/ 150 h 528"/>
              <a:gd name="T86" fmla="*/ 826 w 1128"/>
              <a:gd name="T87" fmla="*/ 141 h 528"/>
              <a:gd name="T88" fmla="*/ 845 w 1128"/>
              <a:gd name="T89" fmla="*/ 133 h 528"/>
              <a:gd name="T90" fmla="*/ 864 w 1128"/>
              <a:gd name="T91" fmla="*/ 124 h 528"/>
              <a:gd name="T92" fmla="*/ 883 w 1128"/>
              <a:gd name="T93" fmla="*/ 115 h 528"/>
              <a:gd name="T94" fmla="*/ 902 w 1128"/>
              <a:gd name="T95" fmla="*/ 106 h 528"/>
              <a:gd name="T96" fmla="*/ 920 w 1128"/>
              <a:gd name="T97" fmla="*/ 97 h 528"/>
              <a:gd name="T98" fmla="*/ 939 w 1128"/>
              <a:gd name="T99" fmla="*/ 88 h 528"/>
              <a:gd name="T100" fmla="*/ 958 w 1128"/>
              <a:gd name="T101" fmla="*/ 80 h 528"/>
              <a:gd name="T102" fmla="*/ 977 w 1128"/>
              <a:gd name="T103" fmla="*/ 71 h 528"/>
              <a:gd name="T104" fmla="*/ 996 w 1128"/>
              <a:gd name="T105" fmla="*/ 62 h 528"/>
              <a:gd name="T106" fmla="*/ 1015 w 1128"/>
              <a:gd name="T107" fmla="*/ 53 h 528"/>
              <a:gd name="T108" fmla="*/ 1033 w 1128"/>
              <a:gd name="T109" fmla="*/ 44 h 528"/>
              <a:gd name="T110" fmla="*/ 1052 w 1128"/>
              <a:gd name="T111" fmla="*/ 36 h 528"/>
              <a:gd name="T112" fmla="*/ 1071 w 1128"/>
              <a:gd name="T113" fmla="*/ 27 h 528"/>
              <a:gd name="T114" fmla="*/ 1090 w 1128"/>
              <a:gd name="T115" fmla="*/ 18 h 528"/>
              <a:gd name="T116" fmla="*/ 1109 w 1128"/>
              <a:gd name="T117" fmla="*/ 9 h 528"/>
              <a:gd name="T118" fmla="*/ 1128 w 1128"/>
              <a:gd name="T119" fmla="*/ 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28" h="528">
                <a:moveTo>
                  <a:pt x="0" y="528"/>
                </a:moveTo>
                <a:lnTo>
                  <a:pt x="4" y="526"/>
                </a:lnTo>
                <a:lnTo>
                  <a:pt x="8" y="524"/>
                </a:lnTo>
                <a:lnTo>
                  <a:pt x="12" y="523"/>
                </a:lnTo>
                <a:lnTo>
                  <a:pt x="15" y="521"/>
                </a:lnTo>
                <a:lnTo>
                  <a:pt x="19" y="519"/>
                </a:lnTo>
                <a:lnTo>
                  <a:pt x="23" y="517"/>
                </a:lnTo>
                <a:lnTo>
                  <a:pt x="27" y="515"/>
                </a:lnTo>
                <a:lnTo>
                  <a:pt x="31" y="514"/>
                </a:lnTo>
                <a:lnTo>
                  <a:pt x="34" y="512"/>
                </a:lnTo>
                <a:lnTo>
                  <a:pt x="38" y="510"/>
                </a:lnTo>
                <a:lnTo>
                  <a:pt x="42" y="508"/>
                </a:lnTo>
                <a:lnTo>
                  <a:pt x="46" y="507"/>
                </a:lnTo>
                <a:lnTo>
                  <a:pt x="49" y="505"/>
                </a:lnTo>
                <a:lnTo>
                  <a:pt x="53" y="503"/>
                </a:lnTo>
                <a:lnTo>
                  <a:pt x="57" y="501"/>
                </a:lnTo>
                <a:lnTo>
                  <a:pt x="61" y="500"/>
                </a:lnTo>
                <a:lnTo>
                  <a:pt x="65" y="498"/>
                </a:lnTo>
                <a:lnTo>
                  <a:pt x="68" y="496"/>
                </a:lnTo>
                <a:lnTo>
                  <a:pt x="72" y="494"/>
                </a:lnTo>
                <a:lnTo>
                  <a:pt x="76" y="493"/>
                </a:lnTo>
                <a:lnTo>
                  <a:pt x="80" y="491"/>
                </a:lnTo>
                <a:lnTo>
                  <a:pt x="83" y="489"/>
                </a:lnTo>
                <a:lnTo>
                  <a:pt x="87" y="487"/>
                </a:lnTo>
                <a:lnTo>
                  <a:pt x="91" y="485"/>
                </a:lnTo>
                <a:lnTo>
                  <a:pt x="95" y="484"/>
                </a:lnTo>
                <a:lnTo>
                  <a:pt x="98" y="482"/>
                </a:lnTo>
                <a:lnTo>
                  <a:pt x="102" y="480"/>
                </a:lnTo>
                <a:lnTo>
                  <a:pt x="106" y="478"/>
                </a:lnTo>
                <a:lnTo>
                  <a:pt x="110" y="477"/>
                </a:lnTo>
                <a:lnTo>
                  <a:pt x="114" y="475"/>
                </a:lnTo>
                <a:lnTo>
                  <a:pt x="117" y="473"/>
                </a:lnTo>
                <a:lnTo>
                  <a:pt x="121" y="471"/>
                </a:lnTo>
                <a:lnTo>
                  <a:pt x="125" y="470"/>
                </a:lnTo>
                <a:lnTo>
                  <a:pt x="129" y="468"/>
                </a:lnTo>
                <a:lnTo>
                  <a:pt x="132" y="466"/>
                </a:lnTo>
                <a:lnTo>
                  <a:pt x="136" y="464"/>
                </a:lnTo>
                <a:lnTo>
                  <a:pt x="140" y="463"/>
                </a:lnTo>
                <a:lnTo>
                  <a:pt x="144" y="461"/>
                </a:lnTo>
                <a:lnTo>
                  <a:pt x="147" y="459"/>
                </a:lnTo>
                <a:lnTo>
                  <a:pt x="151" y="457"/>
                </a:lnTo>
                <a:lnTo>
                  <a:pt x="155" y="456"/>
                </a:lnTo>
                <a:lnTo>
                  <a:pt x="159" y="454"/>
                </a:lnTo>
                <a:lnTo>
                  <a:pt x="163" y="452"/>
                </a:lnTo>
                <a:lnTo>
                  <a:pt x="166" y="450"/>
                </a:lnTo>
                <a:lnTo>
                  <a:pt x="170" y="448"/>
                </a:lnTo>
                <a:lnTo>
                  <a:pt x="174" y="447"/>
                </a:lnTo>
                <a:lnTo>
                  <a:pt x="178" y="445"/>
                </a:lnTo>
                <a:lnTo>
                  <a:pt x="181" y="443"/>
                </a:lnTo>
                <a:lnTo>
                  <a:pt x="185" y="441"/>
                </a:lnTo>
                <a:lnTo>
                  <a:pt x="189" y="440"/>
                </a:lnTo>
                <a:lnTo>
                  <a:pt x="193" y="438"/>
                </a:lnTo>
                <a:lnTo>
                  <a:pt x="196" y="436"/>
                </a:lnTo>
                <a:lnTo>
                  <a:pt x="200" y="434"/>
                </a:lnTo>
                <a:lnTo>
                  <a:pt x="204" y="433"/>
                </a:lnTo>
                <a:lnTo>
                  <a:pt x="208" y="431"/>
                </a:lnTo>
                <a:lnTo>
                  <a:pt x="212" y="429"/>
                </a:lnTo>
                <a:lnTo>
                  <a:pt x="215" y="427"/>
                </a:lnTo>
                <a:lnTo>
                  <a:pt x="219" y="425"/>
                </a:lnTo>
                <a:lnTo>
                  <a:pt x="223" y="424"/>
                </a:lnTo>
                <a:lnTo>
                  <a:pt x="227" y="422"/>
                </a:lnTo>
                <a:lnTo>
                  <a:pt x="230" y="420"/>
                </a:lnTo>
                <a:lnTo>
                  <a:pt x="234" y="418"/>
                </a:lnTo>
                <a:lnTo>
                  <a:pt x="238" y="417"/>
                </a:lnTo>
                <a:lnTo>
                  <a:pt x="242" y="415"/>
                </a:lnTo>
                <a:lnTo>
                  <a:pt x="245" y="413"/>
                </a:lnTo>
                <a:lnTo>
                  <a:pt x="249" y="411"/>
                </a:lnTo>
                <a:lnTo>
                  <a:pt x="253" y="410"/>
                </a:lnTo>
                <a:lnTo>
                  <a:pt x="257" y="408"/>
                </a:lnTo>
                <a:lnTo>
                  <a:pt x="261" y="406"/>
                </a:lnTo>
                <a:lnTo>
                  <a:pt x="264" y="404"/>
                </a:lnTo>
                <a:lnTo>
                  <a:pt x="268" y="403"/>
                </a:lnTo>
                <a:lnTo>
                  <a:pt x="272" y="401"/>
                </a:lnTo>
                <a:lnTo>
                  <a:pt x="276" y="399"/>
                </a:lnTo>
                <a:lnTo>
                  <a:pt x="279" y="397"/>
                </a:lnTo>
                <a:lnTo>
                  <a:pt x="283" y="395"/>
                </a:lnTo>
                <a:lnTo>
                  <a:pt x="287" y="394"/>
                </a:lnTo>
                <a:lnTo>
                  <a:pt x="291" y="392"/>
                </a:lnTo>
                <a:lnTo>
                  <a:pt x="294" y="390"/>
                </a:lnTo>
                <a:lnTo>
                  <a:pt x="298" y="388"/>
                </a:lnTo>
                <a:lnTo>
                  <a:pt x="302" y="387"/>
                </a:lnTo>
                <a:lnTo>
                  <a:pt x="306" y="385"/>
                </a:lnTo>
                <a:lnTo>
                  <a:pt x="310" y="383"/>
                </a:lnTo>
                <a:lnTo>
                  <a:pt x="313" y="381"/>
                </a:lnTo>
                <a:lnTo>
                  <a:pt x="317" y="380"/>
                </a:lnTo>
                <a:lnTo>
                  <a:pt x="321" y="378"/>
                </a:lnTo>
                <a:lnTo>
                  <a:pt x="325" y="376"/>
                </a:lnTo>
                <a:lnTo>
                  <a:pt x="328" y="374"/>
                </a:lnTo>
                <a:lnTo>
                  <a:pt x="332" y="373"/>
                </a:lnTo>
                <a:lnTo>
                  <a:pt x="336" y="371"/>
                </a:lnTo>
                <a:lnTo>
                  <a:pt x="340" y="369"/>
                </a:lnTo>
                <a:lnTo>
                  <a:pt x="343" y="367"/>
                </a:lnTo>
                <a:lnTo>
                  <a:pt x="347" y="366"/>
                </a:lnTo>
                <a:lnTo>
                  <a:pt x="351" y="364"/>
                </a:lnTo>
                <a:lnTo>
                  <a:pt x="355" y="362"/>
                </a:lnTo>
                <a:lnTo>
                  <a:pt x="359" y="360"/>
                </a:lnTo>
                <a:lnTo>
                  <a:pt x="362" y="358"/>
                </a:lnTo>
                <a:lnTo>
                  <a:pt x="366" y="357"/>
                </a:lnTo>
                <a:lnTo>
                  <a:pt x="370" y="355"/>
                </a:lnTo>
                <a:lnTo>
                  <a:pt x="374" y="353"/>
                </a:lnTo>
                <a:lnTo>
                  <a:pt x="377" y="351"/>
                </a:lnTo>
                <a:lnTo>
                  <a:pt x="381" y="350"/>
                </a:lnTo>
                <a:lnTo>
                  <a:pt x="385" y="348"/>
                </a:lnTo>
                <a:lnTo>
                  <a:pt x="389" y="346"/>
                </a:lnTo>
                <a:lnTo>
                  <a:pt x="392" y="344"/>
                </a:lnTo>
                <a:lnTo>
                  <a:pt x="396" y="343"/>
                </a:lnTo>
                <a:lnTo>
                  <a:pt x="400" y="341"/>
                </a:lnTo>
                <a:lnTo>
                  <a:pt x="404" y="339"/>
                </a:lnTo>
                <a:lnTo>
                  <a:pt x="408" y="337"/>
                </a:lnTo>
                <a:lnTo>
                  <a:pt x="411" y="336"/>
                </a:lnTo>
                <a:lnTo>
                  <a:pt x="415" y="334"/>
                </a:lnTo>
                <a:lnTo>
                  <a:pt x="419" y="332"/>
                </a:lnTo>
                <a:lnTo>
                  <a:pt x="423" y="330"/>
                </a:lnTo>
                <a:lnTo>
                  <a:pt x="426" y="328"/>
                </a:lnTo>
                <a:lnTo>
                  <a:pt x="430" y="327"/>
                </a:lnTo>
                <a:lnTo>
                  <a:pt x="434" y="325"/>
                </a:lnTo>
                <a:lnTo>
                  <a:pt x="438" y="323"/>
                </a:lnTo>
                <a:lnTo>
                  <a:pt x="442" y="321"/>
                </a:lnTo>
                <a:lnTo>
                  <a:pt x="445" y="320"/>
                </a:lnTo>
                <a:lnTo>
                  <a:pt x="449" y="318"/>
                </a:lnTo>
                <a:lnTo>
                  <a:pt x="453" y="316"/>
                </a:lnTo>
                <a:lnTo>
                  <a:pt x="457" y="314"/>
                </a:lnTo>
                <a:lnTo>
                  <a:pt x="460" y="313"/>
                </a:lnTo>
                <a:lnTo>
                  <a:pt x="464" y="311"/>
                </a:lnTo>
                <a:lnTo>
                  <a:pt x="468" y="309"/>
                </a:lnTo>
                <a:lnTo>
                  <a:pt x="472" y="307"/>
                </a:lnTo>
                <a:lnTo>
                  <a:pt x="475" y="305"/>
                </a:lnTo>
                <a:lnTo>
                  <a:pt x="479" y="304"/>
                </a:lnTo>
                <a:lnTo>
                  <a:pt x="483" y="302"/>
                </a:lnTo>
                <a:lnTo>
                  <a:pt x="487" y="300"/>
                </a:lnTo>
                <a:lnTo>
                  <a:pt x="491" y="298"/>
                </a:lnTo>
                <a:lnTo>
                  <a:pt x="494" y="297"/>
                </a:lnTo>
                <a:lnTo>
                  <a:pt x="498" y="295"/>
                </a:lnTo>
                <a:lnTo>
                  <a:pt x="502" y="293"/>
                </a:lnTo>
                <a:lnTo>
                  <a:pt x="506" y="291"/>
                </a:lnTo>
                <a:lnTo>
                  <a:pt x="509" y="290"/>
                </a:lnTo>
                <a:lnTo>
                  <a:pt x="513" y="288"/>
                </a:lnTo>
                <a:lnTo>
                  <a:pt x="517" y="286"/>
                </a:lnTo>
                <a:lnTo>
                  <a:pt x="521" y="284"/>
                </a:lnTo>
                <a:lnTo>
                  <a:pt x="524" y="283"/>
                </a:lnTo>
                <a:lnTo>
                  <a:pt x="528" y="281"/>
                </a:lnTo>
                <a:lnTo>
                  <a:pt x="532" y="279"/>
                </a:lnTo>
                <a:lnTo>
                  <a:pt x="536" y="277"/>
                </a:lnTo>
                <a:lnTo>
                  <a:pt x="540" y="275"/>
                </a:lnTo>
                <a:lnTo>
                  <a:pt x="543" y="274"/>
                </a:lnTo>
                <a:lnTo>
                  <a:pt x="547" y="272"/>
                </a:lnTo>
                <a:lnTo>
                  <a:pt x="551" y="270"/>
                </a:lnTo>
                <a:lnTo>
                  <a:pt x="555" y="268"/>
                </a:lnTo>
                <a:lnTo>
                  <a:pt x="558" y="267"/>
                </a:lnTo>
                <a:lnTo>
                  <a:pt x="562" y="265"/>
                </a:lnTo>
                <a:lnTo>
                  <a:pt x="566" y="263"/>
                </a:lnTo>
                <a:lnTo>
                  <a:pt x="570" y="261"/>
                </a:lnTo>
                <a:lnTo>
                  <a:pt x="573" y="260"/>
                </a:lnTo>
                <a:lnTo>
                  <a:pt x="577" y="258"/>
                </a:lnTo>
                <a:lnTo>
                  <a:pt x="581" y="256"/>
                </a:lnTo>
                <a:lnTo>
                  <a:pt x="585" y="254"/>
                </a:lnTo>
                <a:lnTo>
                  <a:pt x="589" y="253"/>
                </a:lnTo>
                <a:lnTo>
                  <a:pt x="592" y="251"/>
                </a:lnTo>
                <a:lnTo>
                  <a:pt x="596" y="249"/>
                </a:lnTo>
                <a:lnTo>
                  <a:pt x="600" y="247"/>
                </a:lnTo>
                <a:lnTo>
                  <a:pt x="604" y="246"/>
                </a:lnTo>
                <a:lnTo>
                  <a:pt x="607" y="244"/>
                </a:lnTo>
                <a:lnTo>
                  <a:pt x="611" y="242"/>
                </a:lnTo>
                <a:lnTo>
                  <a:pt x="615" y="240"/>
                </a:lnTo>
                <a:lnTo>
                  <a:pt x="619" y="238"/>
                </a:lnTo>
                <a:lnTo>
                  <a:pt x="623" y="237"/>
                </a:lnTo>
                <a:lnTo>
                  <a:pt x="626" y="235"/>
                </a:lnTo>
                <a:lnTo>
                  <a:pt x="630" y="233"/>
                </a:lnTo>
                <a:lnTo>
                  <a:pt x="634" y="231"/>
                </a:lnTo>
                <a:lnTo>
                  <a:pt x="638" y="230"/>
                </a:lnTo>
                <a:lnTo>
                  <a:pt x="641" y="228"/>
                </a:lnTo>
                <a:lnTo>
                  <a:pt x="645" y="226"/>
                </a:lnTo>
                <a:lnTo>
                  <a:pt x="649" y="224"/>
                </a:lnTo>
                <a:lnTo>
                  <a:pt x="653" y="223"/>
                </a:lnTo>
                <a:lnTo>
                  <a:pt x="656" y="221"/>
                </a:lnTo>
                <a:lnTo>
                  <a:pt x="660" y="219"/>
                </a:lnTo>
                <a:lnTo>
                  <a:pt x="664" y="217"/>
                </a:lnTo>
                <a:lnTo>
                  <a:pt x="668" y="216"/>
                </a:lnTo>
                <a:lnTo>
                  <a:pt x="672" y="214"/>
                </a:lnTo>
                <a:lnTo>
                  <a:pt x="675" y="212"/>
                </a:lnTo>
                <a:lnTo>
                  <a:pt x="679" y="210"/>
                </a:lnTo>
                <a:lnTo>
                  <a:pt x="683" y="208"/>
                </a:lnTo>
                <a:lnTo>
                  <a:pt x="687" y="207"/>
                </a:lnTo>
                <a:lnTo>
                  <a:pt x="690" y="205"/>
                </a:lnTo>
                <a:lnTo>
                  <a:pt x="694" y="203"/>
                </a:lnTo>
                <a:lnTo>
                  <a:pt x="698" y="201"/>
                </a:lnTo>
                <a:lnTo>
                  <a:pt x="702" y="200"/>
                </a:lnTo>
                <a:lnTo>
                  <a:pt x="705" y="198"/>
                </a:lnTo>
                <a:lnTo>
                  <a:pt x="709" y="196"/>
                </a:lnTo>
                <a:lnTo>
                  <a:pt x="713" y="194"/>
                </a:lnTo>
                <a:lnTo>
                  <a:pt x="717" y="193"/>
                </a:lnTo>
                <a:lnTo>
                  <a:pt x="721" y="191"/>
                </a:lnTo>
                <a:lnTo>
                  <a:pt x="724" y="189"/>
                </a:lnTo>
                <a:lnTo>
                  <a:pt x="728" y="187"/>
                </a:lnTo>
                <a:lnTo>
                  <a:pt x="732" y="185"/>
                </a:lnTo>
                <a:lnTo>
                  <a:pt x="736" y="184"/>
                </a:lnTo>
                <a:lnTo>
                  <a:pt x="739" y="182"/>
                </a:lnTo>
                <a:lnTo>
                  <a:pt x="743" y="180"/>
                </a:lnTo>
                <a:lnTo>
                  <a:pt x="747" y="178"/>
                </a:lnTo>
                <a:lnTo>
                  <a:pt x="751" y="177"/>
                </a:lnTo>
                <a:lnTo>
                  <a:pt x="754" y="175"/>
                </a:lnTo>
                <a:lnTo>
                  <a:pt x="758" y="173"/>
                </a:lnTo>
                <a:lnTo>
                  <a:pt x="762" y="171"/>
                </a:lnTo>
                <a:lnTo>
                  <a:pt x="766" y="170"/>
                </a:lnTo>
                <a:lnTo>
                  <a:pt x="770" y="168"/>
                </a:lnTo>
                <a:lnTo>
                  <a:pt x="773" y="166"/>
                </a:lnTo>
                <a:lnTo>
                  <a:pt x="777" y="164"/>
                </a:lnTo>
                <a:lnTo>
                  <a:pt x="781" y="163"/>
                </a:lnTo>
                <a:lnTo>
                  <a:pt x="785" y="161"/>
                </a:lnTo>
                <a:lnTo>
                  <a:pt x="788" y="159"/>
                </a:lnTo>
                <a:lnTo>
                  <a:pt x="792" y="157"/>
                </a:lnTo>
                <a:lnTo>
                  <a:pt x="796" y="156"/>
                </a:lnTo>
                <a:lnTo>
                  <a:pt x="800" y="154"/>
                </a:lnTo>
                <a:lnTo>
                  <a:pt x="804" y="152"/>
                </a:lnTo>
                <a:lnTo>
                  <a:pt x="807" y="150"/>
                </a:lnTo>
                <a:lnTo>
                  <a:pt x="811" y="148"/>
                </a:lnTo>
                <a:lnTo>
                  <a:pt x="815" y="147"/>
                </a:lnTo>
                <a:lnTo>
                  <a:pt x="819" y="145"/>
                </a:lnTo>
                <a:lnTo>
                  <a:pt x="822" y="143"/>
                </a:lnTo>
                <a:lnTo>
                  <a:pt x="826" y="141"/>
                </a:lnTo>
                <a:lnTo>
                  <a:pt x="830" y="140"/>
                </a:lnTo>
                <a:lnTo>
                  <a:pt x="834" y="138"/>
                </a:lnTo>
                <a:lnTo>
                  <a:pt x="837" y="136"/>
                </a:lnTo>
                <a:lnTo>
                  <a:pt x="841" y="134"/>
                </a:lnTo>
                <a:lnTo>
                  <a:pt x="845" y="133"/>
                </a:lnTo>
                <a:lnTo>
                  <a:pt x="849" y="131"/>
                </a:lnTo>
                <a:lnTo>
                  <a:pt x="853" y="129"/>
                </a:lnTo>
                <a:lnTo>
                  <a:pt x="856" y="127"/>
                </a:lnTo>
                <a:lnTo>
                  <a:pt x="860" y="126"/>
                </a:lnTo>
                <a:lnTo>
                  <a:pt x="864" y="124"/>
                </a:lnTo>
                <a:lnTo>
                  <a:pt x="868" y="122"/>
                </a:lnTo>
                <a:lnTo>
                  <a:pt x="871" y="120"/>
                </a:lnTo>
                <a:lnTo>
                  <a:pt x="875" y="118"/>
                </a:lnTo>
                <a:lnTo>
                  <a:pt x="879" y="117"/>
                </a:lnTo>
                <a:lnTo>
                  <a:pt x="883" y="115"/>
                </a:lnTo>
                <a:lnTo>
                  <a:pt x="886" y="113"/>
                </a:lnTo>
                <a:lnTo>
                  <a:pt x="890" y="111"/>
                </a:lnTo>
                <a:lnTo>
                  <a:pt x="894" y="110"/>
                </a:lnTo>
                <a:lnTo>
                  <a:pt x="898" y="108"/>
                </a:lnTo>
                <a:lnTo>
                  <a:pt x="902" y="106"/>
                </a:lnTo>
                <a:lnTo>
                  <a:pt x="905" y="104"/>
                </a:lnTo>
                <a:lnTo>
                  <a:pt x="909" y="103"/>
                </a:lnTo>
                <a:lnTo>
                  <a:pt x="913" y="101"/>
                </a:lnTo>
                <a:lnTo>
                  <a:pt x="917" y="99"/>
                </a:lnTo>
                <a:lnTo>
                  <a:pt x="920" y="97"/>
                </a:lnTo>
                <a:lnTo>
                  <a:pt x="924" y="96"/>
                </a:lnTo>
                <a:lnTo>
                  <a:pt x="928" y="94"/>
                </a:lnTo>
                <a:lnTo>
                  <a:pt x="932" y="92"/>
                </a:lnTo>
                <a:lnTo>
                  <a:pt x="935" y="90"/>
                </a:lnTo>
                <a:lnTo>
                  <a:pt x="939" y="88"/>
                </a:lnTo>
                <a:lnTo>
                  <a:pt x="943" y="87"/>
                </a:lnTo>
                <a:lnTo>
                  <a:pt x="947" y="85"/>
                </a:lnTo>
                <a:lnTo>
                  <a:pt x="951" y="83"/>
                </a:lnTo>
                <a:lnTo>
                  <a:pt x="954" y="81"/>
                </a:lnTo>
                <a:lnTo>
                  <a:pt x="958" y="80"/>
                </a:lnTo>
                <a:lnTo>
                  <a:pt x="962" y="78"/>
                </a:lnTo>
                <a:lnTo>
                  <a:pt x="966" y="76"/>
                </a:lnTo>
                <a:lnTo>
                  <a:pt x="969" y="74"/>
                </a:lnTo>
                <a:lnTo>
                  <a:pt x="973" y="73"/>
                </a:lnTo>
                <a:lnTo>
                  <a:pt x="977" y="71"/>
                </a:lnTo>
                <a:lnTo>
                  <a:pt x="981" y="69"/>
                </a:lnTo>
                <a:lnTo>
                  <a:pt x="984" y="67"/>
                </a:lnTo>
                <a:lnTo>
                  <a:pt x="988" y="65"/>
                </a:lnTo>
                <a:lnTo>
                  <a:pt x="992" y="64"/>
                </a:lnTo>
                <a:lnTo>
                  <a:pt x="996" y="62"/>
                </a:lnTo>
                <a:lnTo>
                  <a:pt x="1000" y="60"/>
                </a:lnTo>
                <a:lnTo>
                  <a:pt x="1003" y="58"/>
                </a:lnTo>
                <a:lnTo>
                  <a:pt x="1007" y="57"/>
                </a:lnTo>
                <a:lnTo>
                  <a:pt x="1011" y="55"/>
                </a:lnTo>
                <a:lnTo>
                  <a:pt x="1015" y="53"/>
                </a:lnTo>
                <a:lnTo>
                  <a:pt x="1018" y="51"/>
                </a:lnTo>
                <a:lnTo>
                  <a:pt x="1022" y="50"/>
                </a:lnTo>
                <a:lnTo>
                  <a:pt x="1026" y="48"/>
                </a:lnTo>
                <a:lnTo>
                  <a:pt x="1030" y="46"/>
                </a:lnTo>
                <a:lnTo>
                  <a:pt x="1033" y="44"/>
                </a:lnTo>
                <a:lnTo>
                  <a:pt x="1037" y="43"/>
                </a:lnTo>
                <a:lnTo>
                  <a:pt x="1041" y="41"/>
                </a:lnTo>
                <a:lnTo>
                  <a:pt x="1045" y="39"/>
                </a:lnTo>
                <a:lnTo>
                  <a:pt x="1049" y="37"/>
                </a:lnTo>
                <a:lnTo>
                  <a:pt x="1052" y="36"/>
                </a:lnTo>
                <a:lnTo>
                  <a:pt x="1056" y="34"/>
                </a:lnTo>
                <a:lnTo>
                  <a:pt x="1060" y="32"/>
                </a:lnTo>
                <a:lnTo>
                  <a:pt x="1064" y="30"/>
                </a:lnTo>
                <a:lnTo>
                  <a:pt x="1067" y="28"/>
                </a:lnTo>
                <a:lnTo>
                  <a:pt x="1071" y="27"/>
                </a:lnTo>
                <a:lnTo>
                  <a:pt x="1075" y="25"/>
                </a:lnTo>
                <a:lnTo>
                  <a:pt x="1079" y="23"/>
                </a:lnTo>
                <a:lnTo>
                  <a:pt x="1083" y="21"/>
                </a:lnTo>
                <a:lnTo>
                  <a:pt x="1086" y="20"/>
                </a:lnTo>
                <a:lnTo>
                  <a:pt x="1090" y="18"/>
                </a:lnTo>
                <a:lnTo>
                  <a:pt x="1094" y="16"/>
                </a:lnTo>
                <a:lnTo>
                  <a:pt x="1098" y="14"/>
                </a:lnTo>
                <a:lnTo>
                  <a:pt x="1101" y="13"/>
                </a:lnTo>
                <a:lnTo>
                  <a:pt x="1105" y="11"/>
                </a:lnTo>
                <a:lnTo>
                  <a:pt x="1109" y="9"/>
                </a:lnTo>
                <a:lnTo>
                  <a:pt x="1113" y="7"/>
                </a:lnTo>
                <a:lnTo>
                  <a:pt x="1116" y="6"/>
                </a:lnTo>
                <a:lnTo>
                  <a:pt x="1120" y="4"/>
                </a:lnTo>
                <a:lnTo>
                  <a:pt x="1124" y="2"/>
                </a:lnTo>
                <a:lnTo>
                  <a:pt x="1128" y="0"/>
                </a:lnTo>
              </a:path>
            </a:pathLst>
          </a:custGeom>
          <a:noFill/>
          <a:ln w="22225">
            <a:solidFill>
              <a:srgbClr val="90353B"/>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33" name="Line 33"/>
          <p:cNvSpPr>
            <a:spLocks noChangeShapeType="1"/>
          </p:cNvSpPr>
          <p:nvPr/>
        </p:nvSpPr>
        <p:spPr bwMode="auto">
          <a:xfrm flipV="1">
            <a:off x="2948751" y="890588"/>
            <a:ext cx="0" cy="4971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4" name="Line 34"/>
          <p:cNvSpPr>
            <a:spLocks noChangeShapeType="1"/>
          </p:cNvSpPr>
          <p:nvPr/>
        </p:nvSpPr>
        <p:spPr bwMode="auto">
          <a:xfrm flipH="1">
            <a:off x="2859851" y="5721706"/>
            <a:ext cx="88900"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5" name="Rectangle 35"/>
          <p:cNvSpPr>
            <a:spLocks noChangeArrowheads="1"/>
          </p:cNvSpPr>
          <p:nvPr/>
        </p:nvSpPr>
        <p:spPr bwMode="auto">
          <a:xfrm>
            <a:off x="2078846" y="5602736"/>
            <a:ext cx="7309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$20.5K</a:t>
            </a:r>
            <a:endParaRPr lang="en-US" altLang="en-US" dirty="0">
              <a:solidFill>
                <a:prstClr val="black"/>
              </a:solidFill>
            </a:endParaRPr>
          </a:p>
        </p:txBody>
      </p:sp>
      <p:sp>
        <p:nvSpPr>
          <p:cNvPr id="36" name="Line 36"/>
          <p:cNvSpPr>
            <a:spLocks noChangeShapeType="1"/>
          </p:cNvSpPr>
          <p:nvPr/>
        </p:nvSpPr>
        <p:spPr bwMode="auto">
          <a:xfrm flipH="1">
            <a:off x="2859851" y="4155651"/>
            <a:ext cx="88900"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7" name="Rectangle 37"/>
          <p:cNvSpPr>
            <a:spLocks noChangeArrowheads="1"/>
          </p:cNvSpPr>
          <p:nvPr/>
        </p:nvSpPr>
        <p:spPr bwMode="auto">
          <a:xfrm>
            <a:off x="2078846" y="4042797"/>
            <a:ext cx="7309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$21.0K</a:t>
            </a:r>
            <a:endParaRPr lang="en-US" altLang="en-US" dirty="0">
              <a:solidFill>
                <a:prstClr val="black"/>
              </a:solidFill>
            </a:endParaRPr>
          </a:p>
        </p:txBody>
      </p:sp>
      <p:sp>
        <p:nvSpPr>
          <p:cNvPr id="38" name="Line 38"/>
          <p:cNvSpPr>
            <a:spLocks noChangeShapeType="1"/>
          </p:cNvSpPr>
          <p:nvPr/>
        </p:nvSpPr>
        <p:spPr bwMode="auto">
          <a:xfrm flipH="1">
            <a:off x="2859851" y="2595780"/>
            <a:ext cx="88900"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9" name="Rectangle 39"/>
          <p:cNvSpPr>
            <a:spLocks noChangeArrowheads="1"/>
          </p:cNvSpPr>
          <p:nvPr/>
        </p:nvSpPr>
        <p:spPr bwMode="auto">
          <a:xfrm>
            <a:off x="2078846" y="2478356"/>
            <a:ext cx="7309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$21.5K</a:t>
            </a:r>
            <a:endParaRPr lang="en-US" altLang="en-US" dirty="0">
              <a:solidFill>
                <a:prstClr val="black"/>
              </a:solidFill>
            </a:endParaRPr>
          </a:p>
        </p:txBody>
      </p:sp>
      <p:sp>
        <p:nvSpPr>
          <p:cNvPr id="40" name="Line 40"/>
          <p:cNvSpPr>
            <a:spLocks noChangeShapeType="1"/>
          </p:cNvSpPr>
          <p:nvPr/>
        </p:nvSpPr>
        <p:spPr bwMode="auto">
          <a:xfrm flipH="1">
            <a:off x="2859851" y="1031271"/>
            <a:ext cx="88900"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1" name="Rectangle 41"/>
          <p:cNvSpPr>
            <a:spLocks noChangeArrowheads="1"/>
          </p:cNvSpPr>
          <p:nvPr/>
        </p:nvSpPr>
        <p:spPr bwMode="auto">
          <a:xfrm>
            <a:off x="2078846" y="912300"/>
            <a:ext cx="730969"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$22.0K</a:t>
            </a:r>
            <a:endParaRPr lang="en-US" altLang="en-US" dirty="0">
              <a:solidFill>
                <a:prstClr val="black"/>
              </a:solidFill>
            </a:endParaRPr>
          </a:p>
        </p:txBody>
      </p:sp>
      <p:sp>
        <p:nvSpPr>
          <p:cNvPr id="51" name="Line 49"/>
          <p:cNvSpPr>
            <a:spLocks noChangeShapeType="1"/>
          </p:cNvSpPr>
          <p:nvPr/>
        </p:nvSpPr>
        <p:spPr bwMode="auto">
          <a:xfrm>
            <a:off x="2947989" y="5862388"/>
            <a:ext cx="7481888"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4" name="Line 50"/>
          <p:cNvSpPr>
            <a:spLocks noChangeShapeType="1"/>
          </p:cNvSpPr>
          <p:nvPr/>
        </p:nvSpPr>
        <p:spPr bwMode="auto">
          <a:xfrm>
            <a:off x="3092451"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5" name="Rectangle 51"/>
          <p:cNvSpPr>
            <a:spLocks noChangeArrowheads="1"/>
          </p:cNvSpPr>
          <p:nvPr/>
        </p:nvSpPr>
        <p:spPr bwMode="auto">
          <a:xfrm>
            <a:off x="2932151" y="5996956"/>
            <a:ext cx="3206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5th</a:t>
            </a:r>
            <a:endParaRPr lang="en-US" altLang="en-US" dirty="0">
              <a:solidFill>
                <a:prstClr val="black"/>
              </a:solidFill>
            </a:endParaRPr>
          </a:p>
        </p:txBody>
      </p:sp>
      <p:sp>
        <p:nvSpPr>
          <p:cNvPr id="56" name="Line 52"/>
          <p:cNvSpPr>
            <a:spLocks noChangeShapeType="1"/>
          </p:cNvSpPr>
          <p:nvPr/>
        </p:nvSpPr>
        <p:spPr bwMode="auto">
          <a:xfrm>
            <a:off x="4892676"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7" name="Rectangle 53"/>
          <p:cNvSpPr>
            <a:spLocks noChangeArrowheads="1"/>
          </p:cNvSpPr>
          <p:nvPr/>
        </p:nvSpPr>
        <p:spPr bwMode="auto">
          <a:xfrm>
            <a:off x="4860927" y="5996956"/>
            <a:ext cx="641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 </a:t>
            </a:r>
            <a:endParaRPr lang="en-US" altLang="en-US" dirty="0">
              <a:solidFill>
                <a:prstClr val="black"/>
              </a:solidFill>
            </a:endParaRPr>
          </a:p>
        </p:txBody>
      </p:sp>
      <p:sp>
        <p:nvSpPr>
          <p:cNvPr id="58" name="Line 54"/>
          <p:cNvSpPr>
            <a:spLocks noChangeShapeType="1"/>
          </p:cNvSpPr>
          <p:nvPr/>
        </p:nvSpPr>
        <p:spPr bwMode="auto">
          <a:xfrm>
            <a:off x="6689727"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63" name="Rectangle 55"/>
          <p:cNvSpPr>
            <a:spLocks noChangeArrowheads="1"/>
          </p:cNvSpPr>
          <p:nvPr/>
        </p:nvSpPr>
        <p:spPr bwMode="auto">
          <a:xfrm>
            <a:off x="6311920" y="5996956"/>
            <a:ext cx="7566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Median</a:t>
            </a:r>
            <a:endParaRPr lang="en-US" altLang="en-US" dirty="0">
              <a:solidFill>
                <a:prstClr val="black"/>
              </a:solidFill>
            </a:endParaRPr>
          </a:p>
        </p:txBody>
      </p:sp>
      <p:sp>
        <p:nvSpPr>
          <p:cNvPr id="64" name="Line 56"/>
          <p:cNvSpPr>
            <a:spLocks noChangeShapeType="1"/>
          </p:cNvSpPr>
          <p:nvPr/>
        </p:nvSpPr>
        <p:spPr bwMode="auto">
          <a:xfrm>
            <a:off x="8485189"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65" name="Rectangle 57"/>
          <p:cNvSpPr>
            <a:spLocks noChangeArrowheads="1"/>
          </p:cNvSpPr>
          <p:nvPr/>
        </p:nvSpPr>
        <p:spPr bwMode="auto">
          <a:xfrm>
            <a:off x="8451851" y="5996956"/>
            <a:ext cx="641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 </a:t>
            </a:r>
            <a:endParaRPr lang="en-US" altLang="en-US" dirty="0">
              <a:solidFill>
                <a:prstClr val="black"/>
              </a:solidFill>
            </a:endParaRPr>
          </a:p>
        </p:txBody>
      </p:sp>
      <p:sp>
        <p:nvSpPr>
          <p:cNvPr id="66" name="Line 58"/>
          <p:cNvSpPr>
            <a:spLocks noChangeShapeType="1"/>
          </p:cNvSpPr>
          <p:nvPr/>
        </p:nvSpPr>
        <p:spPr bwMode="auto">
          <a:xfrm>
            <a:off x="10285415"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67" name="Rectangle 59"/>
          <p:cNvSpPr>
            <a:spLocks noChangeArrowheads="1"/>
          </p:cNvSpPr>
          <p:nvPr/>
        </p:nvSpPr>
        <p:spPr bwMode="auto">
          <a:xfrm>
            <a:off x="10063191" y="5996956"/>
            <a:ext cx="4488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95th</a:t>
            </a:r>
            <a:endParaRPr lang="en-US" altLang="en-US" dirty="0">
              <a:solidFill>
                <a:prstClr val="black"/>
              </a:solidFill>
            </a:endParaRPr>
          </a:p>
        </p:txBody>
      </p:sp>
    </p:spTree>
    <p:extLst>
      <p:ext uri="{BB962C8B-B14F-4D97-AF65-F5344CB8AC3E}">
        <p14:creationId xmlns:p14="http://schemas.microsoft.com/office/powerpoint/2010/main" val="36733140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alpha val="70000"/>
          </a:schemeClr>
        </a:solidFill>
        <a:effectLst/>
      </p:bgPr>
    </p:bg>
    <p:spTree>
      <p:nvGrpSpPr>
        <p:cNvPr id="1" name=""/>
        <p:cNvGrpSpPr/>
        <p:nvPr/>
      </p:nvGrpSpPr>
      <p:grpSpPr>
        <a:xfrm>
          <a:off x="0" y="0"/>
          <a:ext cx="0" cy="0"/>
          <a:chOff x="0" y="0"/>
          <a:chExt cx="0" cy="0"/>
        </a:xfrm>
      </p:grpSpPr>
      <p:sp>
        <p:nvSpPr>
          <p:cNvPr id="9" name="Line 8"/>
          <p:cNvSpPr>
            <a:spLocks noChangeShapeType="1"/>
          </p:cNvSpPr>
          <p:nvPr/>
        </p:nvSpPr>
        <p:spPr bwMode="auto">
          <a:xfrm>
            <a:off x="2947989" y="5608851"/>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0" name="Line 9"/>
          <p:cNvSpPr>
            <a:spLocks noChangeShapeType="1"/>
          </p:cNvSpPr>
          <p:nvPr/>
        </p:nvSpPr>
        <p:spPr bwMode="auto">
          <a:xfrm>
            <a:off x="2947989" y="4464842"/>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1" name="Line 10"/>
          <p:cNvSpPr>
            <a:spLocks noChangeShapeType="1"/>
          </p:cNvSpPr>
          <p:nvPr/>
        </p:nvSpPr>
        <p:spPr bwMode="auto">
          <a:xfrm>
            <a:off x="2947989" y="3319288"/>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2" name="Line 11"/>
          <p:cNvSpPr>
            <a:spLocks noChangeShapeType="1"/>
          </p:cNvSpPr>
          <p:nvPr/>
        </p:nvSpPr>
        <p:spPr bwMode="auto">
          <a:xfrm>
            <a:off x="2947989" y="2175279"/>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3" name="Line 12"/>
          <p:cNvSpPr>
            <a:spLocks noChangeShapeType="1"/>
          </p:cNvSpPr>
          <p:nvPr/>
        </p:nvSpPr>
        <p:spPr bwMode="auto">
          <a:xfrm>
            <a:off x="2947989" y="1031271"/>
            <a:ext cx="7481888"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4" name="Oval 13"/>
          <p:cNvSpPr>
            <a:spLocks noChangeArrowheads="1"/>
          </p:cNvSpPr>
          <p:nvPr/>
        </p:nvSpPr>
        <p:spPr bwMode="auto">
          <a:xfrm>
            <a:off x="3817940" y="1505879"/>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5" name="Oval 14"/>
          <p:cNvSpPr>
            <a:spLocks noChangeArrowheads="1"/>
          </p:cNvSpPr>
          <p:nvPr/>
        </p:nvSpPr>
        <p:spPr bwMode="auto">
          <a:xfrm>
            <a:off x="4783185" y="2731824"/>
            <a:ext cx="98425"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6" name="Oval 15"/>
          <p:cNvSpPr>
            <a:spLocks noChangeArrowheads="1"/>
          </p:cNvSpPr>
          <p:nvPr/>
        </p:nvSpPr>
        <p:spPr bwMode="auto">
          <a:xfrm>
            <a:off x="5197480" y="2532464"/>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7" name="Oval 16"/>
          <p:cNvSpPr>
            <a:spLocks noChangeArrowheads="1"/>
          </p:cNvSpPr>
          <p:nvPr/>
        </p:nvSpPr>
        <p:spPr bwMode="auto">
          <a:xfrm>
            <a:off x="5491168" y="3195611"/>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8" name="Oval 17"/>
          <p:cNvSpPr>
            <a:spLocks noChangeArrowheads="1"/>
          </p:cNvSpPr>
          <p:nvPr/>
        </p:nvSpPr>
        <p:spPr bwMode="auto">
          <a:xfrm>
            <a:off x="5730922" y="3011642"/>
            <a:ext cx="98425"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19" name="Oval 18"/>
          <p:cNvSpPr>
            <a:spLocks noChangeArrowheads="1"/>
          </p:cNvSpPr>
          <p:nvPr/>
        </p:nvSpPr>
        <p:spPr bwMode="auto">
          <a:xfrm>
            <a:off x="5929316" y="3676404"/>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0" name="Oval 19"/>
          <p:cNvSpPr>
            <a:spLocks noChangeArrowheads="1"/>
          </p:cNvSpPr>
          <p:nvPr/>
        </p:nvSpPr>
        <p:spPr bwMode="auto">
          <a:xfrm>
            <a:off x="6118228" y="3594468"/>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1" name="Oval 20"/>
          <p:cNvSpPr>
            <a:spLocks noChangeArrowheads="1"/>
          </p:cNvSpPr>
          <p:nvPr/>
        </p:nvSpPr>
        <p:spPr bwMode="auto">
          <a:xfrm>
            <a:off x="6284916" y="3977866"/>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2" name="Oval 21"/>
          <p:cNvSpPr>
            <a:spLocks noChangeArrowheads="1"/>
          </p:cNvSpPr>
          <p:nvPr/>
        </p:nvSpPr>
        <p:spPr bwMode="auto">
          <a:xfrm>
            <a:off x="6438904" y="3551182"/>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3" name="Oval 22"/>
          <p:cNvSpPr>
            <a:spLocks noChangeArrowheads="1"/>
          </p:cNvSpPr>
          <p:nvPr/>
        </p:nvSpPr>
        <p:spPr bwMode="auto">
          <a:xfrm>
            <a:off x="6594480" y="3741339"/>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4" name="Oval 23"/>
          <p:cNvSpPr>
            <a:spLocks noChangeArrowheads="1"/>
          </p:cNvSpPr>
          <p:nvPr/>
        </p:nvSpPr>
        <p:spPr bwMode="auto">
          <a:xfrm>
            <a:off x="6750052" y="3800080"/>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5" name="Oval 24"/>
          <p:cNvSpPr>
            <a:spLocks noChangeArrowheads="1"/>
          </p:cNvSpPr>
          <p:nvPr/>
        </p:nvSpPr>
        <p:spPr bwMode="auto">
          <a:xfrm>
            <a:off x="6910392" y="4075261"/>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6" name="Oval 25"/>
          <p:cNvSpPr>
            <a:spLocks noChangeArrowheads="1"/>
          </p:cNvSpPr>
          <p:nvPr/>
        </p:nvSpPr>
        <p:spPr bwMode="auto">
          <a:xfrm>
            <a:off x="7077077" y="4631806"/>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7" name="Oval 26"/>
          <p:cNvSpPr>
            <a:spLocks noChangeArrowheads="1"/>
          </p:cNvSpPr>
          <p:nvPr/>
        </p:nvSpPr>
        <p:spPr bwMode="auto">
          <a:xfrm>
            <a:off x="7254922" y="4868338"/>
            <a:ext cx="98425"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8" name="Oval 27"/>
          <p:cNvSpPr>
            <a:spLocks noChangeArrowheads="1"/>
          </p:cNvSpPr>
          <p:nvPr/>
        </p:nvSpPr>
        <p:spPr bwMode="auto">
          <a:xfrm>
            <a:off x="7453316" y="4593157"/>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29" name="Oval 28"/>
          <p:cNvSpPr>
            <a:spLocks noChangeArrowheads="1"/>
          </p:cNvSpPr>
          <p:nvPr/>
        </p:nvSpPr>
        <p:spPr bwMode="auto">
          <a:xfrm>
            <a:off x="7669216" y="4729270"/>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0" name="Oval 29"/>
          <p:cNvSpPr>
            <a:spLocks noChangeArrowheads="1"/>
          </p:cNvSpPr>
          <p:nvPr/>
        </p:nvSpPr>
        <p:spPr bwMode="auto">
          <a:xfrm>
            <a:off x="7940680" y="4729270"/>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1" name="Oval 30"/>
          <p:cNvSpPr>
            <a:spLocks noChangeArrowheads="1"/>
          </p:cNvSpPr>
          <p:nvPr/>
        </p:nvSpPr>
        <p:spPr bwMode="auto">
          <a:xfrm>
            <a:off x="8278816" y="4707627"/>
            <a:ext cx="100013" cy="95849"/>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2" name="Oval 31"/>
          <p:cNvSpPr>
            <a:spLocks noChangeArrowheads="1"/>
          </p:cNvSpPr>
          <p:nvPr/>
        </p:nvSpPr>
        <p:spPr bwMode="auto">
          <a:xfrm>
            <a:off x="8761416" y="4900802"/>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3" name="Oval 32"/>
          <p:cNvSpPr>
            <a:spLocks noChangeArrowheads="1"/>
          </p:cNvSpPr>
          <p:nvPr/>
        </p:nvSpPr>
        <p:spPr bwMode="auto">
          <a:xfrm>
            <a:off x="9802816" y="4723018"/>
            <a:ext cx="100013" cy="97396"/>
          </a:xfrm>
          <a:prstGeom prst="ellipse">
            <a:avLst/>
          </a:prstGeom>
          <a:solidFill>
            <a:srgbClr val="1A476F"/>
          </a:solidFill>
          <a:ln w="22225">
            <a:solidFill>
              <a:srgbClr val="1A476F"/>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4" name="Freeform 33"/>
          <p:cNvSpPr>
            <a:spLocks/>
          </p:cNvSpPr>
          <p:nvPr/>
        </p:nvSpPr>
        <p:spPr bwMode="auto">
          <a:xfrm>
            <a:off x="3868741" y="2212382"/>
            <a:ext cx="5984875" cy="3509324"/>
          </a:xfrm>
          <a:custGeom>
            <a:avLst/>
            <a:gdLst>
              <a:gd name="T0" fmla="*/ 14 w 1080"/>
              <a:gd name="T1" fmla="*/ 9 h 650"/>
              <a:gd name="T2" fmla="*/ 32 w 1080"/>
              <a:gd name="T3" fmla="*/ 20 h 650"/>
              <a:gd name="T4" fmla="*/ 50 w 1080"/>
              <a:gd name="T5" fmla="*/ 31 h 650"/>
              <a:gd name="T6" fmla="*/ 68 w 1080"/>
              <a:gd name="T7" fmla="*/ 42 h 650"/>
              <a:gd name="T8" fmla="*/ 86 w 1080"/>
              <a:gd name="T9" fmla="*/ 53 h 650"/>
              <a:gd name="T10" fmla="*/ 104 w 1080"/>
              <a:gd name="T11" fmla="*/ 63 h 650"/>
              <a:gd name="T12" fmla="*/ 123 w 1080"/>
              <a:gd name="T13" fmla="*/ 74 h 650"/>
              <a:gd name="T14" fmla="*/ 141 w 1080"/>
              <a:gd name="T15" fmla="*/ 85 h 650"/>
              <a:gd name="T16" fmla="*/ 159 w 1080"/>
              <a:gd name="T17" fmla="*/ 96 h 650"/>
              <a:gd name="T18" fmla="*/ 177 w 1080"/>
              <a:gd name="T19" fmla="*/ 107 h 650"/>
              <a:gd name="T20" fmla="*/ 195 w 1080"/>
              <a:gd name="T21" fmla="*/ 118 h 650"/>
              <a:gd name="T22" fmla="*/ 213 w 1080"/>
              <a:gd name="T23" fmla="*/ 129 h 650"/>
              <a:gd name="T24" fmla="*/ 231 w 1080"/>
              <a:gd name="T25" fmla="*/ 139 h 650"/>
              <a:gd name="T26" fmla="*/ 249 w 1080"/>
              <a:gd name="T27" fmla="*/ 150 h 650"/>
              <a:gd name="T28" fmla="*/ 267 w 1080"/>
              <a:gd name="T29" fmla="*/ 161 h 650"/>
              <a:gd name="T30" fmla="*/ 285 w 1080"/>
              <a:gd name="T31" fmla="*/ 172 h 650"/>
              <a:gd name="T32" fmla="*/ 303 w 1080"/>
              <a:gd name="T33" fmla="*/ 183 h 650"/>
              <a:gd name="T34" fmla="*/ 321 w 1080"/>
              <a:gd name="T35" fmla="*/ 194 h 650"/>
              <a:gd name="T36" fmla="*/ 339 w 1080"/>
              <a:gd name="T37" fmla="*/ 205 h 650"/>
              <a:gd name="T38" fmla="*/ 357 w 1080"/>
              <a:gd name="T39" fmla="*/ 215 h 650"/>
              <a:gd name="T40" fmla="*/ 376 w 1080"/>
              <a:gd name="T41" fmla="*/ 226 h 650"/>
              <a:gd name="T42" fmla="*/ 394 w 1080"/>
              <a:gd name="T43" fmla="*/ 237 h 650"/>
              <a:gd name="T44" fmla="*/ 412 w 1080"/>
              <a:gd name="T45" fmla="*/ 248 h 650"/>
              <a:gd name="T46" fmla="*/ 430 w 1080"/>
              <a:gd name="T47" fmla="*/ 259 h 650"/>
              <a:gd name="T48" fmla="*/ 448 w 1080"/>
              <a:gd name="T49" fmla="*/ 270 h 650"/>
              <a:gd name="T50" fmla="*/ 466 w 1080"/>
              <a:gd name="T51" fmla="*/ 281 h 650"/>
              <a:gd name="T52" fmla="*/ 484 w 1080"/>
              <a:gd name="T53" fmla="*/ 292 h 650"/>
              <a:gd name="T54" fmla="*/ 502 w 1080"/>
              <a:gd name="T55" fmla="*/ 302 h 650"/>
              <a:gd name="T56" fmla="*/ 520 w 1080"/>
              <a:gd name="T57" fmla="*/ 313 h 650"/>
              <a:gd name="T58" fmla="*/ 538 w 1080"/>
              <a:gd name="T59" fmla="*/ 324 h 650"/>
              <a:gd name="T60" fmla="*/ 556 w 1080"/>
              <a:gd name="T61" fmla="*/ 335 h 650"/>
              <a:gd name="T62" fmla="*/ 574 w 1080"/>
              <a:gd name="T63" fmla="*/ 346 h 650"/>
              <a:gd name="T64" fmla="*/ 592 w 1080"/>
              <a:gd name="T65" fmla="*/ 357 h 650"/>
              <a:gd name="T66" fmla="*/ 611 w 1080"/>
              <a:gd name="T67" fmla="*/ 368 h 650"/>
              <a:gd name="T68" fmla="*/ 629 w 1080"/>
              <a:gd name="T69" fmla="*/ 378 h 650"/>
              <a:gd name="T70" fmla="*/ 647 w 1080"/>
              <a:gd name="T71" fmla="*/ 389 h 650"/>
              <a:gd name="T72" fmla="*/ 665 w 1080"/>
              <a:gd name="T73" fmla="*/ 400 h 650"/>
              <a:gd name="T74" fmla="*/ 683 w 1080"/>
              <a:gd name="T75" fmla="*/ 411 h 650"/>
              <a:gd name="T76" fmla="*/ 701 w 1080"/>
              <a:gd name="T77" fmla="*/ 422 h 650"/>
              <a:gd name="T78" fmla="*/ 719 w 1080"/>
              <a:gd name="T79" fmla="*/ 433 h 650"/>
              <a:gd name="T80" fmla="*/ 737 w 1080"/>
              <a:gd name="T81" fmla="*/ 444 h 650"/>
              <a:gd name="T82" fmla="*/ 755 w 1080"/>
              <a:gd name="T83" fmla="*/ 454 h 650"/>
              <a:gd name="T84" fmla="*/ 773 w 1080"/>
              <a:gd name="T85" fmla="*/ 465 h 650"/>
              <a:gd name="T86" fmla="*/ 791 w 1080"/>
              <a:gd name="T87" fmla="*/ 476 h 650"/>
              <a:gd name="T88" fmla="*/ 809 w 1080"/>
              <a:gd name="T89" fmla="*/ 487 h 650"/>
              <a:gd name="T90" fmla="*/ 827 w 1080"/>
              <a:gd name="T91" fmla="*/ 498 h 650"/>
              <a:gd name="T92" fmla="*/ 845 w 1080"/>
              <a:gd name="T93" fmla="*/ 509 h 650"/>
              <a:gd name="T94" fmla="*/ 864 w 1080"/>
              <a:gd name="T95" fmla="*/ 520 h 650"/>
              <a:gd name="T96" fmla="*/ 882 w 1080"/>
              <a:gd name="T97" fmla="*/ 530 h 650"/>
              <a:gd name="T98" fmla="*/ 900 w 1080"/>
              <a:gd name="T99" fmla="*/ 541 h 650"/>
              <a:gd name="T100" fmla="*/ 918 w 1080"/>
              <a:gd name="T101" fmla="*/ 552 h 650"/>
              <a:gd name="T102" fmla="*/ 936 w 1080"/>
              <a:gd name="T103" fmla="*/ 563 h 650"/>
              <a:gd name="T104" fmla="*/ 954 w 1080"/>
              <a:gd name="T105" fmla="*/ 574 h 650"/>
              <a:gd name="T106" fmla="*/ 972 w 1080"/>
              <a:gd name="T107" fmla="*/ 585 h 650"/>
              <a:gd name="T108" fmla="*/ 990 w 1080"/>
              <a:gd name="T109" fmla="*/ 596 h 650"/>
              <a:gd name="T110" fmla="*/ 1008 w 1080"/>
              <a:gd name="T111" fmla="*/ 606 h 650"/>
              <a:gd name="T112" fmla="*/ 1026 w 1080"/>
              <a:gd name="T113" fmla="*/ 617 h 650"/>
              <a:gd name="T114" fmla="*/ 1044 w 1080"/>
              <a:gd name="T115" fmla="*/ 628 h 650"/>
              <a:gd name="T116" fmla="*/ 1062 w 1080"/>
              <a:gd name="T117" fmla="*/ 639 h 650"/>
              <a:gd name="T118" fmla="*/ 1080 w 1080"/>
              <a:gd name="T119" fmla="*/ 650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0" h="650">
                <a:moveTo>
                  <a:pt x="0" y="0"/>
                </a:moveTo>
                <a:lnTo>
                  <a:pt x="3" y="3"/>
                </a:lnTo>
                <a:lnTo>
                  <a:pt x="7" y="5"/>
                </a:lnTo>
                <a:lnTo>
                  <a:pt x="10" y="7"/>
                </a:lnTo>
                <a:lnTo>
                  <a:pt x="14" y="9"/>
                </a:lnTo>
                <a:lnTo>
                  <a:pt x="18" y="11"/>
                </a:lnTo>
                <a:lnTo>
                  <a:pt x="21" y="13"/>
                </a:lnTo>
                <a:lnTo>
                  <a:pt x="25" y="16"/>
                </a:lnTo>
                <a:lnTo>
                  <a:pt x="29" y="18"/>
                </a:lnTo>
                <a:lnTo>
                  <a:pt x="32" y="20"/>
                </a:lnTo>
                <a:lnTo>
                  <a:pt x="36" y="22"/>
                </a:lnTo>
                <a:lnTo>
                  <a:pt x="39" y="24"/>
                </a:lnTo>
                <a:lnTo>
                  <a:pt x="43" y="27"/>
                </a:lnTo>
                <a:lnTo>
                  <a:pt x="47" y="29"/>
                </a:lnTo>
                <a:lnTo>
                  <a:pt x="50" y="31"/>
                </a:lnTo>
                <a:lnTo>
                  <a:pt x="54" y="33"/>
                </a:lnTo>
                <a:lnTo>
                  <a:pt x="57" y="35"/>
                </a:lnTo>
                <a:lnTo>
                  <a:pt x="61" y="37"/>
                </a:lnTo>
                <a:lnTo>
                  <a:pt x="65" y="40"/>
                </a:lnTo>
                <a:lnTo>
                  <a:pt x="68" y="42"/>
                </a:lnTo>
                <a:lnTo>
                  <a:pt x="72" y="44"/>
                </a:lnTo>
                <a:lnTo>
                  <a:pt x="76" y="46"/>
                </a:lnTo>
                <a:lnTo>
                  <a:pt x="79" y="48"/>
                </a:lnTo>
                <a:lnTo>
                  <a:pt x="83" y="50"/>
                </a:lnTo>
                <a:lnTo>
                  <a:pt x="86" y="53"/>
                </a:lnTo>
                <a:lnTo>
                  <a:pt x="90" y="55"/>
                </a:lnTo>
                <a:lnTo>
                  <a:pt x="94" y="57"/>
                </a:lnTo>
                <a:lnTo>
                  <a:pt x="97" y="59"/>
                </a:lnTo>
                <a:lnTo>
                  <a:pt x="101" y="61"/>
                </a:lnTo>
                <a:lnTo>
                  <a:pt x="104" y="63"/>
                </a:lnTo>
                <a:lnTo>
                  <a:pt x="108" y="66"/>
                </a:lnTo>
                <a:lnTo>
                  <a:pt x="112" y="68"/>
                </a:lnTo>
                <a:lnTo>
                  <a:pt x="115" y="70"/>
                </a:lnTo>
                <a:lnTo>
                  <a:pt x="119" y="72"/>
                </a:lnTo>
                <a:lnTo>
                  <a:pt x="123" y="74"/>
                </a:lnTo>
                <a:lnTo>
                  <a:pt x="126" y="76"/>
                </a:lnTo>
                <a:lnTo>
                  <a:pt x="130" y="79"/>
                </a:lnTo>
                <a:lnTo>
                  <a:pt x="133" y="81"/>
                </a:lnTo>
                <a:lnTo>
                  <a:pt x="137" y="83"/>
                </a:lnTo>
                <a:lnTo>
                  <a:pt x="141" y="85"/>
                </a:lnTo>
                <a:lnTo>
                  <a:pt x="144" y="87"/>
                </a:lnTo>
                <a:lnTo>
                  <a:pt x="148" y="89"/>
                </a:lnTo>
                <a:lnTo>
                  <a:pt x="151" y="92"/>
                </a:lnTo>
                <a:lnTo>
                  <a:pt x="155" y="94"/>
                </a:lnTo>
                <a:lnTo>
                  <a:pt x="159" y="96"/>
                </a:lnTo>
                <a:lnTo>
                  <a:pt x="162" y="98"/>
                </a:lnTo>
                <a:lnTo>
                  <a:pt x="166" y="100"/>
                </a:lnTo>
                <a:lnTo>
                  <a:pt x="170" y="103"/>
                </a:lnTo>
                <a:lnTo>
                  <a:pt x="173" y="105"/>
                </a:lnTo>
                <a:lnTo>
                  <a:pt x="177" y="107"/>
                </a:lnTo>
                <a:lnTo>
                  <a:pt x="180" y="109"/>
                </a:lnTo>
                <a:lnTo>
                  <a:pt x="184" y="111"/>
                </a:lnTo>
                <a:lnTo>
                  <a:pt x="188" y="113"/>
                </a:lnTo>
                <a:lnTo>
                  <a:pt x="191" y="116"/>
                </a:lnTo>
                <a:lnTo>
                  <a:pt x="195" y="118"/>
                </a:lnTo>
                <a:lnTo>
                  <a:pt x="198" y="120"/>
                </a:lnTo>
                <a:lnTo>
                  <a:pt x="202" y="122"/>
                </a:lnTo>
                <a:lnTo>
                  <a:pt x="206" y="124"/>
                </a:lnTo>
                <a:lnTo>
                  <a:pt x="209" y="126"/>
                </a:lnTo>
                <a:lnTo>
                  <a:pt x="213" y="129"/>
                </a:lnTo>
                <a:lnTo>
                  <a:pt x="217" y="131"/>
                </a:lnTo>
                <a:lnTo>
                  <a:pt x="220" y="133"/>
                </a:lnTo>
                <a:lnTo>
                  <a:pt x="224" y="135"/>
                </a:lnTo>
                <a:lnTo>
                  <a:pt x="227" y="137"/>
                </a:lnTo>
                <a:lnTo>
                  <a:pt x="231" y="139"/>
                </a:lnTo>
                <a:lnTo>
                  <a:pt x="235" y="142"/>
                </a:lnTo>
                <a:lnTo>
                  <a:pt x="238" y="144"/>
                </a:lnTo>
                <a:lnTo>
                  <a:pt x="242" y="146"/>
                </a:lnTo>
                <a:lnTo>
                  <a:pt x="245" y="148"/>
                </a:lnTo>
                <a:lnTo>
                  <a:pt x="249" y="150"/>
                </a:lnTo>
                <a:lnTo>
                  <a:pt x="253" y="152"/>
                </a:lnTo>
                <a:lnTo>
                  <a:pt x="256" y="155"/>
                </a:lnTo>
                <a:lnTo>
                  <a:pt x="260" y="157"/>
                </a:lnTo>
                <a:lnTo>
                  <a:pt x="263" y="159"/>
                </a:lnTo>
                <a:lnTo>
                  <a:pt x="267" y="161"/>
                </a:lnTo>
                <a:lnTo>
                  <a:pt x="271" y="163"/>
                </a:lnTo>
                <a:lnTo>
                  <a:pt x="274" y="166"/>
                </a:lnTo>
                <a:lnTo>
                  <a:pt x="278" y="168"/>
                </a:lnTo>
                <a:lnTo>
                  <a:pt x="282" y="170"/>
                </a:lnTo>
                <a:lnTo>
                  <a:pt x="285" y="172"/>
                </a:lnTo>
                <a:lnTo>
                  <a:pt x="289" y="174"/>
                </a:lnTo>
                <a:lnTo>
                  <a:pt x="292" y="176"/>
                </a:lnTo>
                <a:lnTo>
                  <a:pt x="296" y="179"/>
                </a:lnTo>
                <a:lnTo>
                  <a:pt x="300" y="181"/>
                </a:lnTo>
                <a:lnTo>
                  <a:pt x="303" y="183"/>
                </a:lnTo>
                <a:lnTo>
                  <a:pt x="307" y="185"/>
                </a:lnTo>
                <a:lnTo>
                  <a:pt x="310" y="187"/>
                </a:lnTo>
                <a:lnTo>
                  <a:pt x="314" y="189"/>
                </a:lnTo>
                <a:lnTo>
                  <a:pt x="318" y="192"/>
                </a:lnTo>
                <a:lnTo>
                  <a:pt x="321" y="194"/>
                </a:lnTo>
                <a:lnTo>
                  <a:pt x="325" y="196"/>
                </a:lnTo>
                <a:lnTo>
                  <a:pt x="329" y="198"/>
                </a:lnTo>
                <a:lnTo>
                  <a:pt x="332" y="200"/>
                </a:lnTo>
                <a:lnTo>
                  <a:pt x="336" y="202"/>
                </a:lnTo>
                <a:lnTo>
                  <a:pt x="339" y="205"/>
                </a:lnTo>
                <a:lnTo>
                  <a:pt x="343" y="207"/>
                </a:lnTo>
                <a:lnTo>
                  <a:pt x="347" y="209"/>
                </a:lnTo>
                <a:lnTo>
                  <a:pt x="350" y="211"/>
                </a:lnTo>
                <a:lnTo>
                  <a:pt x="354" y="213"/>
                </a:lnTo>
                <a:lnTo>
                  <a:pt x="357" y="215"/>
                </a:lnTo>
                <a:lnTo>
                  <a:pt x="361" y="218"/>
                </a:lnTo>
                <a:lnTo>
                  <a:pt x="365" y="220"/>
                </a:lnTo>
                <a:lnTo>
                  <a:pt x="368" y="222"/>
                </a:lnTo>
                <a:lnTo>
                  <a:pt x="372" y="224"/>
                </a:lnTo>
                <a:lnTo>
                  <a:pt x="376" y="226"/>
                </a:lnTo>
                <a:lnTo>
                  <a:pt x="379" y="229"/>
                </a:lnTo>
                <a:lnTo>
                  <a:pt x="383" y="231"/>
                </a:lnTo>
                <a:lnTo>
                  <a:pt x="386" y="233"/>
                </a:lnTo>
                <a:lnTo>
                  <a:pt x="390" y="235"/>
                </a:lnTo>
                <a:lnTo>
                  <a:pt x="394" y="237"/>
                </a:lnTo>
                <a:lnTo>
                  <a:pt x="397" y="239"/>
                </a:lnTo>
                <a:lnTo>
                  <a:pt x="401" y="242"/>
                </a:lnTo>
                <a:lnTo>
                  <a:pt x="404" y="244"/>
                </a:lnTo>
                <a:lnTo>
                  <a:pt x="408" y="246"/>
                </a:lnTo>
                <a:lnTo>
                  <a:pt x="412" y="248"/>
                </a:lnTo>
                <a:lnTo>
                  <a:pt x="415" y="250"/>
                </a:lnTo>
                <a:lnTo>
                  <a:pt x="419" y="252"/>
                </a:lnTo>
                <a:lnTo>
                  <a:pt x="423" y="255"/>
                </a:lnTo>
                <a:lnTo>
                  <a:pt x="426" y="257"/>
                </a:lnTo>
                <a:lnTo>
                  <a:pt x="430" y="259"/>
                </a:lnTo>
                <a:lnTo>
                  <a:pt x="433" y="261"/>
                </a:lnTo>
                <a:lnTo>
                  <a:pt x="437" y="263"/>
                </a:lnTo>
                <a:lnTo>
                  <a:pt x="441" y="265"/>
                </a:lnTo>
                <a:lnTo>
                  <a:pt x="444" y="268"/>
                </a:lnTo>
                <a:lnTo>
                  <a:pt x="448" y="270"/>
                </a:lnTo>
                <a:lnTo>
                  <a:pt x="451" y="272"/>
                </a:lnTo>
                <a:lnTo>
                  <a:pt x="455" y="274"/>
                </a:lnTo>
                <a:lnTo>
                  <a:pt x="459" y="276"/>
                </a:lnTo>
                <a:lnTo>
                  <a:pt x="462" y="279"/>
                </a:lnTo>
                <a:lnTo>
                  <a:pt x="466" y="281"/>
                </a:lnTo>
                <a:lnTo>
                  <a:pt x="470" y="283"/>
                </a:lnTo>
                <a:lnTo>
                  <a:pt x="473" y="285"/>
                </a:lnTo>
                <a:lnTo>
                  <a:pt x="477" y="287"/>
                </a:lnTo>
                <a:lnTo>
                  <a:pt x="480" y="289"/>
                </a:lnTo>
                <a:lnTo>
                  <a:pt x="484" y="292"/>
                </a:lnTo>
                <a:lnTo>
                  <a:pt x="488" y="294"/>
                </a:lnTo>
                <a:lnTo>
                  <a:pt x="491" y="296"/>
                </a:lnTo>
                <a:lnTo>
                  <a:pt x="495" y="298"/>
                </a:lnTo>
                <a:lnTo>
                  <a:pt x="498" y="300"/>
                </a:lnTo>
                <a:lnTo>
                  <a:pt x="502" y="302"/>
                </a:lnTo>
                <a:lnTo>
                  <a:pt x="506" y="305"/>
                </a:lnTo>
                <a:lnTo>
                  <a:pt x="509" y="307"/>
                </a:lnTo>
                <a:lnTo>
                  <a:pt x="513" y="309"/>
                </a:lnTo>
                <a:lnTo>
                  <a:pt x="517" y="311"/>
                </a:lnTo>
                <a:lnTo>
                  <a:pt x="520" y="313"/>
                </a:lnTo>
                <a:lnTo>
                  <a:pt x="524" y="315"/>
                </a:lnTo>
                <a:lnTo>
                  <a:pt x="527" y="318"/>
                </a:lnTo>
                <a:lnTo>
                  <a:pt x="531" y="320"/>
                </a:lnTo>
                <a:lnTo>
                  <a:pt x="535" y="322"/>
                </a:lnTo>
                <a:lnTo>
                  <a:pt x="538" y="324"/>
                </a:lnTo>
                <a:lnTo>
                  <a:pt x="542" y="326"/>
                </a:lnTo>
                <a:lnTo>
                  <a:pt x="545" y="328"/>
                </a:lnTo>
                <a:lnTo>
                  <a:pt x="549" y="331"/>
                </a:lnTo>
                <a:lnTo>
                  <a:pt x="553" y="333"/>
                </a:lnTo>
                <a:lnTo>
                  <a:pt x="556" y="335"/>
                </a:lnTo>
                <a:lnTo>
                  <a:pt x="560" y="337"/>
                </a:lnTo>
                <a:lnTo>
                  <a:pt x="564" y="339"/>
                </a:lnTo>
                <a:lnTo>
                  <a:pt x="567" y="341"/>
                </a:lnTo>
                <a:lnTo>
                  <a:pt x="571" y="344"/>
                </a:lnTo>
                <a:lnTo>
                  <a:pt x="574" y="346"/>
                </a:lnTo>
                <a:lnTo>
                  <a:pt x="578" y="348"/>
                </a:lnTo>
                <a:lnTo>
                  <a:pt x="582" y="350"/>
                </a:lnTo>
                <a:lnTo>
                  <a:pt x="585" y="352"/>
                </a:lnTo>
                <a:lnTo>
                  <a:pt x="589" y="354"/>
                </a:lnTo>
                <a:lnTo>
                  <a:pt x="592" y="357"/>
                </a:lnTo>
                <a:lnTo>
                  <a:pt x="596" y="359"/>
                </a:lnTo>
                <a:lnTo>
                  <a:pt x="600" y="361"/>
                </a:lnTo>
                <a:lnTo>
                  <a:pt x="603" y="363"/>
                </a:lnTo>
                <a:lnTo>
                  <a:pt x="607" y="365"/>
                </a:lnTo>
                <a:lnTo>
                  <a:pt x="611" y="368"/>
                </a:lnTo>
                <a:lnTo>
                  <a:pt x="614" y="370"/>
                </a:lnTo>
                <a:lnTo>
                  <a:pt x="618" y="372"/>
                </a:lnTo>
                <a:lnTo>
                  <a:pt x="621" y="374"/>
                </a:lnTo>
                <a:lnTo>
                  <a:pt x="625" y="376"/>
                </a:lnTo>
                <a:lnTo>
                  <a:pt x="629" y="378"/>
                </a:lnTo>
                <a:lnTo>
                  <a:pt x="632" y="381"/>
                </a:lnTo>
                <a:lnTo>
                  <a:pt x="636" y="383"/>
                </a:lnTo>
                <a:lnTo>
                  <a:pt x="639" y="385"/>
                </a:lnTo>
                <a:lnTo>
                  <a:pt x="643" y="387"/>
                </a:lnTo>
                <a:lnTo>
                  <a:pt x="647" y="389"/>
                </a:lnTo>
                <a:lnTo>
                  <a:pt x="650" y="391"/>
                </a:lnTo>
                <a:lnTo>
                  <a:pt x="654" y="394"/>
                </a:lnTo>
                <a:lnTo>
                  <a:pt x="658" y="396"/>
                </a:lnTo>
                <a:lnTo>
                  <a:pt x="661" y="398"/>
                </a:lnTo>
                <a:lnTo>
                  <a:pt x="665" y="400"/>
                </a:lnTo>
                <a:lnTo>
                  <a:pt x="668" y="402"/>
                </a:lnTo>
                <a:lnTo>
                  <a:pt x="672" y="404"/>
                </a:lnTo>
                <a:lnTo>
                  <a:pt x="676" y="407"/>
                </a:lnTo>
                <a:lnTo>
                  <a:pt x="679" y="409"/>
                </a:lnTo>
                <a:lnTo>
                  <a:pt x="683" y="411"/>
                </a:lnTo>
                <a:lnTo>
                  <a:pt x="686" y="413"/>
                </a:lnTo>
                <a:lnTo>
                  <a:pt x="690" y="415"/>
                </a:lnTo>
                <a:lnTo>
                  <a:pt x="694" y="418"/>
                </a:lnTo>
                <a:lnTo>
                  <a:pt x="697" y="420"/>
                </a:lnTo>
                <a:lnTo>
                  <a:pt x="701" y="422"/>
                </a:lnTo>
                <a:lnTo>
                  <a:pt x="705" y="424"/>
                </a:lnTo>
                <a:lnTo>
                  <a:pt x="708" y="426"/>
                </a:lnTo>
                <a:lnTo>
                  <a:pt x="712" y="428"/>
                </a:lnTo>
                <a:lnTo>
                  <a:pt x="715" y="431"/>
                </a:lnTo>
                <a:lnTo>
                  <a:pt x="719" y="433"/>
                </a:lnTo>
                <a:lnTo>
                  <a:pt x="723" y="435"/>
                </a:lnTo>
                <a:lnTo>
                  <a:pt x="726" y="437"/>
                </a:lnTo>
                <a:lnTo>
                  <a:pt x="730" y="439"/>
                </a:lnTo>
                <a:lnTo>
                  <a:pt x="733" y="441"/>
                </a:lnTo>
                <a:lnTo>
                  <a:pt x="737" y="444"/>
                </a:lnTo>
                <a:lnTo>
                  <a:pt x="741" y="446"/>
                </a:lnTo>
                <a:lnTo>
                  <a:pt x="744" y="448"/>
                </a:lnTo>
                <a:lnTo>
                  <a:pt x="748" y="450"/>
                </a:lnTo>
                <a:lnTo>
                  <a:pt x="752" y="452"/>
                </a:lnTo>
                <a:lnTo>
                  <a:pt x="755" y="454"/>
                </a:lnTo>
                <a:lnTo>
                  <a:pt x="759" y="457"/>
                </a:lnTo>
                <a:lnTo>
                  <a:pt x="762" y="459"/>
                </a:lnTo>
                <a:lnTo>
                  <a:pt x="766" y="461"/>
                </a:lnTo>
                <a:lnTo>
                  <a:pt x="770" y="463"/>
                </a:lnTo>
                <a:lnTo>
                  <a:pt x="773" y="465"/>
                </a:lnTo>
                <a:lnTo>
                  <a:pt x="777" y="467"/>
                </a:lnTo>
                <a:lnTo>
                  <a:pt x="780" y="470"/>
                </a:lnTo>
                <a:lnTo>
                  <a:pt x="784" y="472"/>
                </a:lnTo>
                <a:lnTo>
                  <a:pt x="788" y="474"/>
                </a:lnTo>
                <a:lnTo>
                  <a:pt x="791" y="476"/>
                </a:lnTo>
                <a:lnTo>
                  <a:pt x="795" y="478"/>
                </a:lnTo>
                <a:lnTo>
                  <a:pt x="798" y="481"/>
                </a:lnTo>
                <a:lnTo>
                  <a:pt x="802" y="483"/>
                </a:lnTo>
                <a:lnTo>
                  <a:pt x="806" y="485"/>
                </a:lnTo>
                <a:lnTo>
                  <a:pt x="809" y="487"/>
                </a:lnTo>
                <a:lnTo>
                  <a:pt x="813" y="489"/>
                </a:lnTo>
                <a:lnTo>
                  <a:pt x="817" y="491"/>
                </a:lnTo>
                <a:lnTo>
                  <a:pt x="820" y="494"/>
                </a:lnTo>
                <a:lnTo>
                  <a:pt x="824" y="496"/>
                </a:lnTo>
                <a:lnTo>
                  <a:pt x="827" y="498"/>
                </a:lnTo>
                <a:lnTo>
                  <a:pt x="831" y="500"/>
                </a:lnTo>
                <a:lnTo>
                  <a:pt x="835" y="502"/>
                </a:lnTo>
                <a:lnTo>
                  <a:pt x="838" y="504"/>
                </a:lnTo>
                <a:lnTo>
                  <a:pt x="842" y="507"/>
                </a:lnTo>
                <a:lnTo>
                  <a:pt x="845" y="509"/>
                </a:lnTo>
                <a:lnTo>
                  <a:pt x="849" y="511"/>
                </a:lnTo>
                <a:lnTo>
                  <a:pt x="853" y="513"/>
                </a:lnTo>
                <a:lnTo>
                  <a:pt x="856" y="515"/>
                </a:lnTo>
                <a:lnTo>
                  <a:pt x="860" y="517"/>
                </a:lnTo>
                <a:lnTo>
                  <a:pt x="864" y="520"/>
                </a:lnTo>
                <a:lnTo>
                  <a:pt x="867" y="522"/>
                </a:lnTo>
                <a:lnTo>
                  <a:pt x="871" y="524"/>
                </a:lnTo>
                <a:lnTo>
                  <a:pt x="874" y="526"/>
                </a:lnTo>
                <a:lnTo>
                  <a:pt x="878" y="528"/>
                </a:lnTo>
                <a:lnTo>
                  <a:pt x="882" y="530"/>
                </a:lnTo>
                <a:lnTo>
                  <a:pt x="885" y="533"/>
                </a:lnTo>
                <a:lnTo>
                  <a:pt x="889" y="535"/>
                </a:lnTo>
                <a:lnTo>
                  <a:pt x="892" y="537"/>
                </a:lnTo>
                <a:lnTo>
                  <a:pt x="896" y="539"/>
                </a:lnTo>
                <a:lnTo>
                  <a:pt x="900" y="541"/>
                </a:lnTo>
                <a:lnTo>
                  <a:pt x="903" y="544"/>
                </a:lnTo>
                <a:lnTo>
                  <a:pt x="907" y="546"/>
                </a:lnTo>
                <a:lnTo>
                  <a:pt x="911" y="548"/>
                </a:lnTo>
                <a:lnTo>
                  <a:pt x="914" y="550"/>
                </a:lnTo>
                <a:lnTo>
                  <a:pt x="918" y="552"/>
                </a:lnTo>
                <a:lnTo>
                  <a:pt x="921" y="554"/>
                </a:lnTo>
                <a:lnTo>
                  <a:pt x="925" y="557"/>
                </a:lnTo>
                <a:lnTo>
                  <a:pt x="929" y="559"/>
                </a:lnTo>
                <a:lnTo>
                  <a:pt x="932" y="561"/>
                </a:lnTo>
                <a:lnTo>
                  <a:pt x="936" y="563"/>
                </a:lnTo>
                <a:lnTo>
                  <a:pt x="939" y="565"/>
                </a:lnTo>
                <a:lnTo>
                  <a:pt x="943" y="567"/>
                </a:lnTo>
                <a:lnTo>
                  <a:pt x="947" y="570"/>
                </a:lnTo>
                <a:lnTo>
                  <a:pt x="950" y="572"/>
                </a:lnTo>
                <a:lnTo>
                  <a:pt x="954" y="574"/>
                </a:lnTo>
                <a:lnTo>
                  <a:pt x="958" y="576"/>
                </a:lnTo>
                <a:lnTo>
                  <a:pt x="961" y="578"/>
                </a:lnTo>
                <a:lnTo>
                  <a:pt x="965" y="580"/>
                </a:lnTo>
                <a:lnTo>
                  <a:pt x="968" y="583"/>
                </a:lnTo>
                <a:lnTo>
                  <a:pt x="972" y="585"/>
                </a:lnTo>
                <a:lnTo>
                  <a:pt x="976" y="587"/>
                </a:lnTo>
                <a:lnTo>
                  <a:pt x="979" y="589"/>
                </a:lnTo>
                <a:lnTo>
                  <a:pt x="983" y="591"/>
                </a:lnTo>
                <a:lnTo>
                  <a:pt x="986" y="593"/>
                </a:lnTo>
                <a:lnTo>
                  <a:pt x="990" y="596"/>
                </a:lnTo>
                <a:lnTo>
                  <a:pt x="994" y="598"/>
                </a:lnTo>
                <a:lnTo>
                  <a:pt x="997" y="600"/>
                </a:lnTo>
                <a:lnTo>
                  <a:pt x="1001" y="602"/>
                </a:lnTo>
                <a:lnTo>
                  <a:pt x="1005" y="604"/>
                </a:lnTo>
                <a:lnTo>
                  <a:pt x="1008" y="606"/>
                </a:lnTo>
                <a:lnTo>
                  <a:pt x="1012" y="609"/>
                </a:lnTo>
                <a:lnTo>
                  <a:pt x="1015" y="611"/>
                </a:lnTo>
                <a:lnTo>
                  <a:pt x="1019" y="613"/>
                </a:lnTo>
                <a:lnTo>
                  <a:pt x="1023" y="615"/>
                </a:lnTo>
                <a:lnTo>
                  <a:pt x="1026" y="617"/>
                </a:lnTo>
                <a:lnTo>
                  <a:pt x="1030" y="620"/>
                </a:lnTo>
                <a:lnTo>
                  <a:pt x="1033" y="622"/>
                </a:lnTo>
                <a:lnTo>
                  <a:pt x="1037" y="624"/>
                </a:lnTo>
                <a:lnTo>
                  <a:pt x="1041" y="626"/>
                </a:lnTo>
                <a:lnTo>
                  <a:pt x="1044" y="628"/>
                </a:lnTo>
                <a:lnTo>
                  <a:pt x="1048" y="630"/>
                </a:lnTo>
                <a:lnTo>
                  <a:pt x="1052" y="633"/>
                </a:lnTo>
                <a:lnTo>
                  <a:pt x="1055" y="635"/>
                </a:lnTo>
                <a:lnTo>
                  <a:pt x="1059" y="637"/>
                </a:lnTo>
                <a:lnTo>
                  <a:pt x="1062" y="639"/>
                </a:lnTo>
                <a:lnTo>
                  <a:pt x="1066" y="641"/>
                </a:lnTo>
                <a:lnTo>
                  <a:pt x="1070" y="643"/>
                </a:lnTo>
                <a:lnTo>
                  <a:pt x="1073" y="646"/>
                </a:lnTo>
                <a:lnTo>
                  <a:pt x="1077" y="648"/>
                </a:lnTo>
                <a:lnTo>
                  <a:pt x="1080" y="650"/>
                </a:lnTo>
              </a:path>
            </a:pathLst>
          </a:custGeom>
          <a:noFill/>
          <a:ln w="22225">
            <a:solidFill>
              <a:srgbClr val="90353B"/>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35" name="Line 34"/>
          <p:cNvSpPr>
            <a:spLocks noChangeShapeType="1"/>
          </p:cNvSpPr>
          <p:nvPr/>
        </p:nvSpPr>
        <p:spPr bwMode="auto">
          <a:xfrm flipV="1">
            <a:off x="2947989" y="890588"/>
            <a:ext cx="0" cy="497180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6" name="Line 35"/>
          <p:cNvSpPr>
            <a:spLocks noChangeShapeType="1"/>
          </p:cNvSpPr>
          <p:nvPr/>
        </p:nvSpPr>
        <p:spPr bwMode="auto">
          <a:xfrm flipH="1">
            <a:off x="2854373" y="5608851"/>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7" name="Rectangle 36"/>
          <p:cNvSpPr>
            <a:spLocks noChangeArrowheads="1"/>
          </p:cNvSpPr>
          <p:nvPr/>
        </p:nvSpPr>
        <p:spPr bwMode="auto">
          <a:xfrm>
            <a:off x="2155873" y="5494519"/>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12.5%</a:t>
            </a:r>
            <a:endParaRPr lang="en-US" altLang="en-US" dirty="0">
              <a:solidFill>
                <a:prstClr val="black"/>
              </a:solidFill>
            </a:endParaRPr>
          </a:p>
        </p:txBody>
      </p:sp>
      <p:sp>
        <p:nvSpPr>
          <p:cNvPr id="38" name="Line 37"/>
          <p:cNvSpPr>
            <a:spLocks noChangeShapeType="1"/>
          </p:cNvSpPr>
          <p:nvPr/>
        </p:nvSpPr>
        <p:spPr bwMode="auto">
          <a:xfrm flipH="1">
            <a:off x="2854373" y="4464842"/>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39" name="Rectangle 38"/>
          <p:cNvSpPr>
            <a:spLocks noChangeArrowheads="1"/>
          </p:cNvSpPr>
          <p:nvPr/>
        </p:nvSpPr>
        <p:spPr bwMode="auto">
          <a:xfrm>
            <a:off x="2155873" y="4350510"/>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13.0%</a:t>
            </a:r>
            <a:endParaRPr lang="en-US" altLang="en-US" dirty="0">
              <a:solidFill>
                <a:prstClr val="black"/>
              </a:solidFill>
            </a:endParaRPr>
          </a:p>
        </p:txBody>
      </p:sp>
      <p:sp>
        <p:nvSpPr>
          <p:cNvPr id="40" name="Line 39"/>
          <p:cNvSpPr>
            <a:spLocks noChangeShapeType="1"/>
          </p:cNvSpPr>
          <p:nvPr/>
        </p:nvSpPr>
        <p:spPr bwMode="auto">
          <a:xfrm flipH="1">
            <a:off x="2854373" y="3319288"/>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1" name="Rectangle 40"/>
          <p:cNvSpPr>
            <a:spLocks noChangeArrowheads="1"/>
          </p:cNvSpPr>
          <p:nvPr/>
        </p:nvSpPr>
        <p:spPr bwMode="auto">
          <a:xfrm>
            <a:off x="2155873" y="3206502"/>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13.5%</a:t>
            </a:r>
            <a:endParaRPr lang="en-US" altLang="en-US" dirty="0">
              <a:solidFill>
                <a:prstClr val="black"/>
              </a:solidFill>
            </a:endParaRPr>
          </a:p>
        </p:txBody>
      </p:sp>
      <p:sp>
        <p:nvSpPr>
          <p:cNvPr id="42" name="Line 41"/>
          <p:cNvSpPr>
            <a:spLocks noChangeShapeType="1"/>
          </p:cNvSpPr>
          <p:nvPr/>
        </p:nvSpPr>
        <p:spPr bwMode="auto">
          <a:xfrm flipH="1">
            <a:off x="2854373" y="2175279"/>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3" name="Rectangle 42"/>
          <p:cNvSpPr>
            <a:spLocks noChangeArrowheads="1"/>
          </p:cNvSpPr>
          <p:nvPr/>
        </p:nvSpPr>
        <p:spPr bwMode="auto">
          <a:xfrm>
            <a:off x="2155873" y="2062493"/>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14.0%</a:t>
            </a:r>
            <a:endParaRPr lang="en-US" altLang="en-US" dirty="0">
              <a:solidFill>
                <a:prstClr val="black"/>
              </a:solidFill>
            </a:endParaRPr>
          </a:p>
        </p:txBody>
      </p:sp>
      <p:sp>
        <p:nvSpPr>
          <p:cNvPr id="44" name="Line 43"/>
          <p:cNvSpPr>
            <a:spLocks noChangeShapeType="1"/>
          </p:cNvSpPr>
          <p:nvPr/>
        </p:nvSpPr>
        <p:spPr bwMode="auto">
          <a:xfrm flipH="1">
            <a:off x="2854373" y="1031271"/>
            <a:ext cx="93663"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5" name="Rectangle 44"/>
          <p:cNvSpPr>
            <a:spLocks noChangeArrowheads="1"/>
          </p:cNvSpPr>
          <p:nvPr/>
        </p:nvSpPr>
        <p:spPr bwMode="auto">
          <a:xfrm>
            <a:off x="2155873" y="912300"/>
            <a:ext cx="6540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14.5%</a:t>
            </a:r>
            <a:endParaRPr lang="en-US" altLang="en-US" dirty="0">
              <a:solidFill>
                <a:prstClr val="black"/>
              </a:solidFill>
            </a:endParaRPr>
          </a:p>
        </p:txBody>
      </p:sp>
      <p:sp>
        <p:nvSpPr>
          <p:cNvPr id="47" name="Line 46"/>
          <p:cNvSpPr>
            <a:spLocks noChangeShapeType="1"/>
          </p:cNvSpPr>
          <p:nvPr/>
        </p:nvSpPr>
        <p:spPr bwMode="auto">
          <a:xfrm>
            <a:off x="2947989" y="5862388"/>
            <a:ext cx="7481888"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8" name="Line 47"/>
          <p:cNvSpPr>
            <a:spLocks noChangeShapeType="1"/>
          </p:cNvSpPr>
          <p:nvPr/>
        </p:nvSpPr>
        <p:spPr bwMode="auto">
          <a:xfrm>
            <a:off x="3092451"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49" name="Rectangle 48"/>
          <p:cNvSpPr>
            <a:spLocks noChangeArrowheads="1"/>
          </p:cNvSpPr>
          <p:nvPr/>
        </p:nvSpPr>
        <p:spPr bwMode="auto">
          <a:xfrm>
            <a:off x="2932151" y="5996956"/>
            <a:ext cx="3206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5th</a:t>
            </a:r>
            <a:endParaRPr lang="en-US" altLang="en-US" dirty="0">
              <a:solidFill>
                <a:prstClr val="black"/>
              </a:solidFill>
            </a:endParaRPr>
          </a:p>
        </p:txBody>
      </p:sp>
      <p:sp>
        <p:nvSpPr>
          <p:cNvPr id="50" name="Line 49"/>
          <p:cNvSpPr>
            <a:spLocks noChangeShapeType="1"/>
          </p:cNvSpPr>
          <p:nvPr/>
        </p:nvSpPr>
        <p:spPr bwMode="auto">
          <a:xfrm>
            <a:off x="4892676"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1" name="Rectangle 50"/>
          <p:cNvSpPr>
            <a:spLocks noChangeArrowheads="1"/>
          </p:cNvSpPr>
          <p:nvPr/>
        </p:nvSpPr>
        <p:spPr bwMode="auto">
          <a:xfrm>
            <a:off x="4860927" y="5996956"/>
            <a:ext cx="641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 </a:t>
            </a:r>
            <a:endParaRPr lang="en-US" altLang="en-US" dirty="0">
              <a:solidFill>
                <a:prstClr val="black"/>
              </a:solidFill>
            </a:endParaRPr>
          </a:p>
        </p:txBody>
      </p:sp>
      <p:sp>
        <p:nvSpPr>
          <p:cNvPr id="52" name="Line 51"/>
          <p:cNvSpPr>
            <a:spLocks noChangeShapeType="1"/>
          </p:cNvSpPr>
          <p:nvPr/>
        </p:nvSpPr>
        <p:spPr bwMode="auto">
          <a:xfrm>
            <a:off x="6689727"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3" name="Rectangle 52"/>
          <p:cNvSpPr>
            <a:spLocks noChangeArrowheads="1"/>
          </p:cNvSpPr>
          <p:nvPr/>
        </p:nvSpPr>
        <p:spPr bwMode="auto">
          <a:xfrm>
            <a:off x="6311920" y="5996956"/>
            <a:ext cx="7566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Median</a:t>
            </a:r>
            <a:endParaRPr lang="en-US" altLang="en-US" dirty="0">
              <a:solidFill>
                <a:prstClr val="black"/>
              </a:solidFill>
            </a:endParaRPr>
          </a:p>
        </p:txBody>
      </p:sp>
      <p:sp>
        <p:nvSpPr>
          <p:cNvPr id="54" name="Line 53"/>
          <p:cNvSpPr>
            <a:spLocks noChangeShapeType="1"/>
          </p:cNvSpPr>
          <p:nvPr/>
        </p:nvSpPr>
        <p:spPr bwMode="auto">
          <a:xfrm>
            <a:off x="8485189"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5" name="Rectangle 54"/>
          <p:cNvSpPr>
            <a:spLocks noChangeArrowheads="1"/>
          </p:cNvSpPr>
          <p:nvPr/>
        </p:nvSpPr>
        <p:spPr bwMode="auto">
          <a:xfrm>
            <a:off x="8451851" y="5996956"/>
            <a:ext cx="64120"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 </a:t>
            </a:r>
            <a:endParaRPr lang="en-US" altLang="en-US" dirty="0">
              <a:solidFill>
                <a:prstClr val="black"/>
              </a:solidFill>
            </a:endParaRPr>
          </a:p>
        </p:txBody>
      </p:sp>
      <p:sp>
        <p:nvSpPr>
          <p:cNvPr id="56" name="Line 55"/>
          <p:cNvSpPr>
            <a:spLocks noChangeShapeType="1"/>
          </p:cNvSpPr>
          <p:nvPr/>
        </p:nvSpPr>
        <p:spPr bwMode="auto">
          <a:xfrm>
            <a:off x="10285415" y="5862388"/>
            <a:ext cx="0" cy="91212"/>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pPr fontAlgn="base">
              <a:spcBef>
                <a:spcPct val="0"/>
              </a:spcBef>
              <a:spcAft>
                <a:spcPct val="0"/>
              </a:spcAft>
            </a:pPr>
            <a:endParaRPr lang="en-US" sz="2000" dirty="0">
              <a:solidFill>
                <a:prstClr val="black"/>
              </a:solidFill>
              <a:latin typeface="cmss10"/>
              <a:cs typeface="CMU Bright" panose="02000603000000000000" pitchFamily="2" charset="0"/>
            </a:endParaRPr>
          </a:p>
        </p:txBody>
      </p:sp>
      <p:sp>
        <p:nvSpPr>
          <p:cNvPr id="57" name="Rectangle 56"/>
          <p:cNvSpPr>
            <a:spLocks noChangeArrowheads="1"/>
          </p:cNvSpPr>
          <p:nvPr/>
        </p:nvSpPr>
        <p:spPr bwMode="auto">
          <a:xfrm>
            <a:off x="10063191" y="5996956"/>
            <a:ext cx="4488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fontAlgn="base">
              <a:spcBef>
                <a:spcPct val="0"/>
              </a:spcBef>
              <a:spcAft>
                <a:spcPct val="0"/>
              </a:spcAft>
            </a:pPr>
            <a:r>
              <a:rPr lang="en-US" altLang="en-US" dirty="0">
                <a:solidFill>
                  <a:srgbClr val="000000"/>
                </a:solidFill>
              </a:rPr>
              <a:t>95th</a:t>
            </a:r>
            <a:endParaRPr lang="en-US" altLang="en-US" dirty="0">
              <a:solidFill>
                <a:prstClr val="black"/>
              </a:solidFill>
            </a:endParaRPr>
          </a:p>
        </p:txBody>
      </p:sp>
      <p:sp>
        <p:nvSpPr>
          <p:cNvPr id="60" name="Rectangle 7"/>
          <p:cNvSpPr>
            <a:spLocks noChangeArrowheads="1"/>
          </p:cNvSpPr>
          <p:nvPr/>
        </p:nvSpPr>
        <p:spPr bwMode="auto">
          <a:xfrm rot="16200000">
            <a:off x="-597527" y="3513239"/>
            <a:ext cx="4736126" cy="27699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Women with Teenage Births</a:t>
            </a:r>
          </a:p>
        </p:txBody>
      </p:sp>
      <p:sp>
        <p:nvSpPr>
          <p:cNvPr id="61" name="Text Box 7"/>
          <p:cNvSpPr txBox="1">
            <a:spLocks noChangeArrowheads="1"/>
          </p:cNvSpPr>
          <p:nvPr/>
        </p:nvSpPr>
        <p:spPr bwMode="auto">
          <a:xfrm>
            <a:off x="1524000" y="208002"/>
            <a:ext cx="914400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algn="ctr" eaLnBrk="1" fontAlgn="base" hangingPunct="1">
              <a:spcBef>
                <a:spcPct val="0"/>
              </a:spcBef>
              <a:spcAft>
                <a:spcPct val="0"/>
              </a:spcAft>
            </a:pPr>
            <a:r>
              <a:rPr lang="en-US" b="1" dirty="0">
                <a:solidFill>
                  <a:srgbClr val="002060"/>
                </a:solidFill>
                <a:latin typeface="Arial" pitchFamily="34" charset="0"/>
              </a:rPr>
              <a:t>Effect on Teacher Quality on Teenage Birth Rates</a:t>
            </a:r>
          </a:p>
        </p:txBody>
      </p:sp>
      <p:pic>
        <p:nvPicPr>
          <p:cNvPr id="62" name="Picture 2" descr="https://encrypted-tbn1.gstatic.com/images?q=tbn:ANd9GcQ6iBcpx57Lt-RFSzTJFRg2UKsKwhQ9-hLaA4pT5cu9Ew4Ci3jU"/>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600200" y="1512273"/>
            <a:ext cx="390888" cy="533400"/>
          </a:xfrm>
          <a:prstGeom prst="rect">
            <a:avLst/>
          </a:prstGeom>
          <a:noFill/>
        </p:spPr>
      </p:pic>
      <p:sp>
        <p:nvSpPr>
          <p:cNvPr id="58" name="Rectangle 6"/>
          <p:cNvSpPr>
            <a:spLocks noChangeArrowheads="1"/>
          </p:cNvSpPr>
          <p:nvPr/>
        </p:nvSpPr>
        <p:spPr bwMode="auto">
          <a:xfrm>
            <a:off x="2895601" y="6421947"/>
            <a:ext cx="757872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dirty="0">
                <a:solidFill>
                  <a:srgbClr val="000000"/>
                </a:solidFill>
                <a:latin typeface="Arial" pitchFamily="34" charset="0"/>
                <a:ea typeface="Kozuka Gothic Pro M" pitchFamily="34" charset="-128"/>
                <a:cs typeface="Arial" pitchFamily="34" charset="0"/>
              </a:rPr>
              <a:t>Teacher Quality (Value-Added) Percentile</a:t>
            </a:r>
          </a:p>
        </p:txBody>
      </p:sp>
    </p:spTree>
    <p:extLst>
      <p:ext uri="{BB962C8B-B14F-4D97-AF65-F5344CB8AC3E}">
        <p14:creationId xmlns:p14="http://schemas.microsoft.com/office/powerpoint/2010/main" val="2193688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endParaRPr lang="en-US" sz="2200" dirty="0" smtClean="0">
              <a:solidFill>
                <a:srgbClr val="000000"/>
              </a:solidFill>
              <a:latin typeface="Arial" pitchFamily="34" charset="0"/>
              <a:cs typeface="Arial" pitchFamily="34" charset="0"/>
            </a:endParaRPr>
          </a:p>
          <a:p>
            <a:r>
              <a:rPr lang="en-US" sz="2200" dirty="0" smtClean="0">
                <a:solidFill>
                  <a:srgbClr val="000000"/>
                </a:solidFill>
                <a:latin typeface="Arial" pitchFamily="34" charset="0"/>
                <a:cs typeface="Arial" pitchFamily="34" charset="0"/>
              </a:rPr>
              <a:t>Assigning a student to a higher value-added teacher raises not just test scores but long-term outcomes</a:t>
            </a:r>
          </a:p>
          <a:p>
            <a:endParaRPr lang="en-US"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Teachers who generate high test scores are not just “teaching to the test”</a:t>
            </a: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Lesson 2: VA Estimates Based on Test Scores </a:t>
            </a:r>
          </a:p>
          <a:p>
            <a:pPr>
              <a:defRPr/>
            </a:pPr>
            <a:r>
              <a:rPr lang="en-US" sz="2600" dirty="0" smtClean="0">
                <a:solidFill>
                  <a:srgbClr val="002060"/>
                </a:solidFill>
                <a:latin typeface="Arial" panose="020B0604020202020204" pitchFamily="34" charset="0"/>
                <a:cs typeface="Arial" panose="020B0604020202020204" pitchFamily="34" charset="0"/>
              </a:rPr>
              <a:t>Predict Teachers’ Long-Term Impacts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7085266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0" name="Line 9"/>
          <p:cNvSpPr>
            <a:spLocks noChangeShapeType="1"/>
          </p:cNvSpPr>
          <p:nvPr/>
        </p:nvSpPr>
        <p:spPr bwMode="auto">
          <a:xfrm>
            <a:off x="2227265" y="4419970"/>
            <a:ext cx="7853363" cy="1588"/>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102" name="Line 10"/>
          <p:cNvSpPr>
            <a:spLocks noChangeShapeType="1"/>
          </p:cNvSpPr>
          <p:nvPr/>
        </p:nvSpPr>
        <p:spPr bwMode="auto">
          <a:xfrm>
            <a:off x="2227265" y="3329426"/>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103" name="Line 11"/>
          <p:cNvSpPr>
            <a:spLocks noChangeShapeType="1"/>
          </p:cNvSpPr>
          <p:nvPr/>
        </p:nvSpPr>
        <p:spPr bwMode="auto">
          <a:xfrm>
            <a:off x="2227265" y="2243577"/>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104" name="Line 12"/>
          <p:cNvSpPr>
            <a:spLocks noChangeShapeType="1"/>
          </p:cNvSpPr>
          <p:nvPr/>
        </p:nvSpPr>
        <p:spPr bwMode="auto">
          <a:xfrm>
            <a:off x="2227265" y="1151377"/>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cxnSp>
        <p:nvCxnSpPr>
          <p:cNvPr id="3" name="Straight Connector 2"/>
          <p:cNvCxnSpPr/>
          <p:nvPr/>
        </p:nvCxnSpPr>
        <p:spPr>
          <a:xfrm>
            <a:off x="6149340" y="1143000"/>
            <a:ext cx="0" cy="4370832"/>
          </a:xfrm>
          <a:prstGeom prst="line">
            <a:avLst/>
          </a:prstGeom>
          <a:noFill/>
          <a:ln>
            <a:prstDash val="sysDash"/>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cxnSp>
      <p:sp>
        <p:nvSpPr>
          <p:cNvPr id="101" name="Line 8"/>
          <p:cNvSpPr>
            <a:spLocks noChangeShapeType="1"/>
          </p:cNvSpPr>
          <p:nvPr/>
        </p:nvSpPr>
        <p:spPr bwMode="auto">
          <a:xfrm>
            <a:off x="2227265" y="5512170"/>
            <a:ext cx="7853363" cy="1588"/>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grpSp>
        <p:nvGrpSpPr>
          <p:cNvPr id="51" name="Group 50"/>
          <p:cNvGrpSpPr/>
          <p:nvPr/>
        </p:nvGrpSpPr>
        <p:grpSpPr>
          <a:xfrm>
            <a:off x="4114800" y="5513994"/>
            <a:ext cx="4038600" cy="91139"/>
            <a:chOff x="2935877" y="5938849"/>
            <a:chExt cx="4038600" cy="91139"/>
          </a:xfrm>
        </p:grpSpPr>
        <p:sp>
          <p:nvSpPr>
            <p:cNvPr id="53" name="Line 48"/>
            <p:cNvSpPr>
              <a:spLocks noChangeShapeType="1"/>
            </p:cNvSpPr>
            <p:nvPr/>
          </p:nvSpPr>
          <p:spPr bwMode="auto">
            <a:xfrm>
              <a:off x="2935877" y="5938849"/>
              <a:ext cx="1544" cy="9113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54" name="Line 50"/>
            <p:cNvSpPr>
              <a:spLocks noChangeShapeType="1"/>
            </p:cNvSpPr>
            <p:nvPr/>
          </p:nvSpPr>
          <p:spPr bwMode="auto">
            <a:xfrm>
              <a:off x="4966223" y="5938849"/>
              <a:ext cx="1544" cy="9113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55" name="Line 52"/>
            <p:cNvSpPr>
              <a:spLocks noChangeShapeType="1"/>
            </p:cNvSpPr>
            <p:nvPr/>
          </p:nvSpPr>
          <p:spPr bwMode="auto">
            <a:xfrm>
              <a:off x="6972933" y="5938849"/>
              <a:ext cx="1544" cy="91139"/>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grpSp>
      <p:grpSp>
        <p:nvGrpSpPr>
          <p:cNvPr id="201" name="Group 200"/>
          <p:cNvGrpSpPr/>
          <p:nvPr/>
        </p:nvGrpSpPr>
        <p:grpSpPr>
          <a:xfrm>
            <a:off x="4122016" y="1155575"/>
            <a:ext cx="5612749" cy="4265223"/>
            <a:chOff x="2599898" y="1349434"/>
            <a:chExt cx="5612749" cy="4285397"/>
          </a:xfrm>
          <a:effectLst>
            <a:outerShdw blurRad="50800" dist="38100" dir="2700000" algn="tl" rotWithShape="0">
              <a:prstClr val="black">
                <a:alpha val="40000"/>
              </a:prstClr>
            </a:outerShdw>
          </a:effectLst>
        </p:grpSpPr>
        <p:sp>
          <p:nvSpPr>
            <p:cNvPr id="207" name="Freeform 206"/>
            <p:cNvSpPr/>
            <p:nvPr/>
          </p:nvSpPr>
          <p:spPr>
            <a:xfrm>
              <a:off x="2599898" y="1357952"/>
              <a:ext cx="1992574" cy="3138985"/>
            </a:xfrm>
            <a:custGeom>
              <a:avLst/>
              <a:gdLst>
                <a:gd name="connsiteX0" fmla="*/ 0 w 7130955"/>
                <a:gd name="connsiteY0" fmla="*/ 4293990 h 4348581"/>
                <a:gd name="connsiteX1" fmla="*/ 914400 w 7130955"/>
                <a:gd name="connsiteY1" fmla="*/ 3959620 h 4348581"/>
                <a:gd name="connsiteX2" fmla="*/ 1569492 w 7130955"/>
                <a:gd name="connsiteY2" fmla="*/ 3147578 h 4348581"/>
                <a:gd name="connsiteX3" fmla="*/ 2197289 w 7130955"/>
                <a:gd name="connsiteY3" fmla="*/ 1967047 h 4348581"/>
                <a:gd name="connsiteX4" fmla="*/ 2927445 w 7130955"/>
                <a:gd name="connsiteY4" fmla="*/ 534032 h 4348581"/>
                <a:gd name="connsiteX5" fmla="*/ 3562066 w 7130955"/>
                <a:gd name="connsiteY5" fmla="*/ 8593 h 4348581"/>
                <a:gd name="connsiteX6" fmla="*/ 4135271 w 7130955"/>
                <a:gd name="connsiteY6" fmla="*/ 336139 h 4348581"/>
                <a:gd name="connsiteX7" fmla="*/ 4913194 w 7130955"/>
                <a:gd name="connsiteY7" fmla="*/ 1857865 h 4348581"/>
                <a:gd name="connsiteX8" fmla="*/ 5745707 w 7130955"/>
                <a:gd name="connsiteY8" fmla="*/ 3434181 h 4348581"/>
                <a:gd name="connsiteX9" fmla="*/ 6660107 w 7130955"/>
                <a:gd name="connsiteY9" fmla="*/ 4184808 h 4348581"/>
                <a:gd name="connsiteX10" fmla="*/ 7130955 w 7130955"/>
                <a:gd name="connsiteY10" fmla="*/ 4348581 h 4348581"/>
                <a:gd name="connsiteX0" fmla="*/ 0 w 6660107"/>
                <a:gd name="connsiteY0" fmla="*/ 4293990 h 4293990"/>
                <a:gd name="connsiteX1" fmla="*/ 914400 w 6660107"/>
                <a:gd name="connsiteY1" fmla="*/ 3959620 h 4293990"/>
                <a:gd name="connsiteX2" fmla="*/ 1569492 w 6660107"/>
                <a:gd name="connsiteY2" fmla="*/ 3147578 h 4293990"/>
                <a:gd name="connsiteX3" fmla="*/ 2197289 w 6660107"/>
                <a:gd name="connsiteY3" fmla="*/ 1967047 h 4293990"/>
                <a:gd name="connsiteX4" fmla="*/ 2927445 w 6660107"/>
                <a:gd name="connsiteY4" fmla="*/ 534032 h 4293990"/>
                <a:gd name="connsiteX5" fmla="*/ 3562066 w 6660107"/>
                <a:gd name="connsiteY5" fmla="*/ 8593 h 4293990"/>
                <a:gd name="connsiteX6" fmla="*/ 4135271 w 6660107"/>
                <a:gd name="connsiteY6" fmla="*/ 336139 h 4293990"/>
                <a:gd name="connsiteX7" fmla="*/ 4913194 w 6660107"/>
                <a:gd name="connsiteY7" fmla="*/ 1857865 h 4293990"/>
                <a:gd name="connsiteX8" fmla="*/ 5745707 w 6660107"/>
                <a:gd name="connsiteY8" fmla="*/ 3434181 h 4293990"/>
                <a:gd name="connsiteX9" fmla="*/ 6660107 w 6660107"/>
                <a:gd name="connsiteY9" fmla="*/ 4184808 h 4293990"/>
                <a:gd name="connsiteX0" fmla="*/ 0 w 5745707"/>
                <a:gd name="connsiteY0" fmla="*/ 4293990 h 4293990"/>
                <a:gd name="connsiteX1" fmla="*/ 914400 w 5745707"/>
                <a:gd name="connsiteY1" fmla="*/ 3959620 h 4293990"/>
                <a:gd name="connsiteX2" fmla="*/ 1569492 w 5745707"/>
                <a:gd name="connsiteY2" fmla="*/ 3147578 h 4293990"/>
                <a:gd name="connsiteX3" fmla="*/ 2197289 w 5745707"/>
                <a:gd name="connsiteY3" fmla="*/ 1967047 h 4293990"/>
                <a:gd name="connsiteX4" fmla="*/ 2927445 w 5745707"/>
                <a:gd name="connsiteY4" fmla="*/ 534032 h 4293990"/>
                <a:gd name="connsiteX5" fmla="*/ 3562066 w 5745707"/>
                <a:gd name="connsiteY5" fmla="*/ 8593 h 4293990"/>
                <a:gd name="connsiteX6" fmla="*/ 4135271 w 5745707"/>
                <a:gd name="connsiteY6" fmla="*/ 336139 h 4293990"/>
                <a:gd name="connsiteX7" fmla="*/ 4913194 w 5745707"/>
                <a:gd name="connsiteY7" fmla="*/ 1857865 h 4293990"/>
                <a:gd name="connsiteX8" fmla="*/ 5745707 w 5745707"/>
                <a:gd name="connsiteY8" fmla="*/ 3434181 h 4293990"/>
                <a:gd name="connsiteX0" fmla="*/ 0 w 4913194"/>
                <a:gd name="connsiteY0" fmla="*/ 4293990 h 4293990"/>
                <a:gd name="connsiteX1" fmla="*/ 914400 w 4913194"/>
                <a:gd name="connsiteY1" fmla="*/ 3959620 h 4293990"/>
                <a:gd name="connsiteX2" fmla="*/ 1569492 w 4913194"/>
                <a:gd name="connsiteY2" fmla="*/ 3147578 h 4293990"/>
                <a:gd name="connsiteX3" fmla="*/ 2197289 w 4913194"/>
                <a:gd name="connsiteY3" fmla="*/ 1967047 h 4293990"/>
                <a:gd name="connsiteX4" fmla="*/ 2927445 w 4913194"/>
                <a:gd name="connsiteY4" fmla="*/ 534032 h 4293990"/>
                <a:gd name="connsiteX5" fmla="*/ 3562066 w 4913194"/>
                <a:gd name="connsiteY5" fmla="*/ 8593 h 4293990"/>
                <a:gd name="connsiteX6" fmla="*/ 4135271 w 4913194"/>
                <a:gd name="connsiteY6" fmla="*/ 336139 h 4293990"/>
                <a:gd name="connsiteX7" fmla="*/ 4913194 w 4913194"/>
                <a:gd name="connsiteY7" fmla="*/ 1857865 h 4293990"/>
                <a:gd name="connsiteX0" fmla="*/ 0 w 4135271"/>
                <a:gd name="connsiteY0" fmla="*/ 4293990 h 4293990"/>
                <a:gd name="connsiteX1" fmla="*/ 914400 w 4135271"/>
                <a:gd name="connsiteY1" fmla="*/ 3959620 h 4293990"/>
                <a:gd name="connsiteX2" fmla="*/ 1569492 w 4135271"/>
                <a:gd name="connsiteY2" fmla="*/ 3147578 h 4293990"/>
                <a:gd name="connsiteX3" fmla="*/ 2197289 w 4135271"/>
                <a:gd name="connsiteY3" fmla="*/ 1967047 h 4293990"/>
                <a:gd name="connsiteX4" fmla="*/ 2927445 w 4135271"/>
                <a:gd name="connsiteY4" fmla="*/ 534032 h 4293990"/>
                <a:gd name="connsiteX5" fmla="*/ 3562066 w 4135271"/>
                <a:gd name="connsiteY5" fmla="*/ 8593 h 4293990"/>
                <a:gd name="connsiteX6" fmla="*/ 4135271 w 4135271"/>
                <a:gd name="connsiteY6" fmla="*/ 336139 h 4293990"/>
                <a:gd name="connsiteX0" fmla="*/ 0 w 3562066"/>
                <a:gd name="connsiteY0" fmla="*/ 4285397 h 4285397"/>
                <a:gd name="connsiteX1" fmla="*/ 914400 w 3562066"/>
                <a:gd name="connsiteY1" fmla="*/ 3951027 h 4285397"/>
                <a:gd name="connsiteX2" fmla="*/ 1569492 w 3562066"/>
                <a:gd name="connsiteY2" fmla="*/ 3138985 h 4285397"/>
                <a:gd name="connsiteX3" fmla="*/ 2197289 w 3562066"/>
                <a:gd name="connsiteY3" fmla="*/ 1958454 h 4285397"/>
                <a:gd name="connsiteX4" fmla="*/ 2927445 w 3562066"/>
                <a:gd name="connsiteY4" fmla="*/ 525439 h 4285397"/>
                <a:gd name="connsiteX5" fmla="*/ 3562066 w 3562066"/>
                <a:gd name="connsiteY5" fmla="*/ 0 h 4285397"/>
                <a:gd name="connsiteX0" fmla="*/ 0 w 2647666"/>
                <a:gd name="connsiteY0" fmla="*/ 3951027 h 3951027"/>
                <a:gd name="connsiteX1" fmla="*/ 655092 w 2647666"/>
                <a:gd name="connsiteY1" fmla="*/ 3138985 h 3951027"/>
                <a:gd name="connsiteX2" fmla="*/ 1282889 w 2647666"/>
                <a:gd name="connsiteY2" fmla="*/ 1958454 h 3951027"/>
                <a:gd name="connsiteX3" fmla="*/ 2013045 w 2647666"/>
                <a:gd name="connsiteY3" fmla="*/ 525439 h 3951027"/>
                <a:gd name="connsiteX4" fmla="*/ 2647666 w 2647666"/>
                <a:gd name="connsiteY4" fmla="*/ 0 h 3951027"/>
                <a:gd name="connsiteX0" fmla="*/ 0 w 1992574"/>
                <a:gd name="connsiteY0" fmla="*/ 3138985 h 3138985"/>
                <a:gd name="connsiteX1" fmla="*/ 627797 w 1992574"/>
                <a:gd name="connsiteY1" fmla="*/ 1958454 h 3138985"/>
                <a:gd name="connsiteX2" fmla="*/ 1357953 w 1992574"/>
                <a:gd name="connsiteY2" fmla="*/ 525439 h 3138985"/>
                <a:gd name="connsiteX3" fmla="*/ 1992574 w 1992574"/>
                <a:gd name="connsiteY3" fmla="*/ 0 h 3138985"/>
              </a:gdLst>
              <a:ahLst/>
              <a:cxnLst>
                <a:cxn ang="0">
                  <a:pos x="connsiteX0" y="connsiteY0"/>
                </a:cxn>
                <a:cxn ang="0">
                  <a:pos x="connsiteX1" y="connsiteY1"/>
                </a:cxn>
                <a:cxn ang="0">
                  <a:pos x="connsiteX2" y="connsiteY2"/>
                </a:cxn>
                <a:cxn ang="0">
                  <a:pos x="connsiteX3" y="connsiteY3"/>
                </a:cxn>
              </a:cxnLst>
              <a:rect l="l" t="t" r="r" b="b"/>
              <a:pathLst>
                <a:path w="1992574" h="3138985">
                  <a:moveTo>
                    <a:pt x="0" y="3138985"/>
                  </a:moveTo>
                  <a:cubicBezTo>
                    <a:pt x="213815" y="2806889"/>
                    <a:pt x="401472" y="2394045"/>
                    <a:pt x="627797" y="1958454"/>
                  </a:cubicBezTo>
                  <a:cubicBezTo>
                    <a:pt x="854123" y="1522863"/>
                    <a:pt x="1130490" y="851848"/>
                    <a:pt x="1357953" y="525439"/>
                  </a:cubicBezTo>
                  <a:cubicBezTo>
                    <a:pt x="1585416" y="199030"/>
                    <a:pt x="1791270" y="32982"/>
                    <a:pt x="1992574" y="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dirty="0">
                <a:solidFill>
                  <a:prstClr val="white"/>
                </a:solidFill>
                <a:latin typeface="cmss10"/>
                <a:cs typeface="CMU Bright" panose="02000603000000000000" pitchFamily="2" charset="0"/>
              </a:endParaRPr>
            </a:p>
          </p:txBody>
        </p:sp>
        <p:sp>
          <p:nvSpPr>
            <p:cNvPr id="208" name="Freeform 207"/>
            <p:cNvSpPr/>
            <p:nvPr/>
          </p:nvSpPr>
          <p:spPr>
            <a:xfrm flipH="1">
              <a:off x="4650581" y="1349434"/>
              <a:ext cx="3562066" cy="4285397"/>
            </a:xfrm>
            <a:custGeom>
              <a:avLst/>
              <a:gdLst>
                <a:gd name="connsiteX0" fmla="*/ 0 w 7130955"/>
                <a:gd name="connsiteY0" fmla="*/ 4293990 h 4348581"/>
                <a:gd name="connsiteX1" fmla="*/ 914400 w 7130955"/>
                <a:gd name="connsiteY1" fmla="*/ 3959620 h 4348581"/>
                <a:gd name="connsiteX2" fmla="*/ 1569492 w 7130955"/>
                <a:gd name="connsiteY2" fmla="*/ 3147578 h 4348581"/>
                <a:gd name="connsiteX3" fmla="*/ 2197289 w 7130955"/>
                <a:gd name="connsiteY3" fmla="*/ 1967047 h 4348581"/>
                <a:gd name="connsiteX4" fmla="*/ 2927445 w 7130955"/>
                <a:gd name="connsiteY4" fmla="*/ 534032 h 4348581"/>
                <a:gd name="connsiteX5" fmla="*/ 3562066 w 7130955"/>
                <a:gd name="connsiteY5" fmla="*/ 8593 h 4348581"/>
                <a:gd name="connsiteX6" fmla="*/ 4135271 w 7130955"/>
                <a:gd name="connsiteY6" fmla="*/ 336139 h 4348581"/>
                <a:gd name="connsiteX7" fmla="*/ 4913194 w 7130955"/>
                <a:gd name="connsiteY7" fmla="*/ 1857865 h 4348581"/>
                <a:gd name="connsiteX8" fmla="*/ 5745707 w 7130955"/>
                <a:gd name="connsiteY8" fmla="*/ 3434181 h 4348581"/>
                <a:gd name="connsiteX9" fmla="*/ 6660107 w 7130955"/>
                <a:gd name="connsiteY9" fmla="*/ 4184808 h 4348581"/>
                <a:gd name="connsiteX10" fmla="*/ 7130955 w 7130955"/>
                <a:gd name="connsiteY10" fmla="*/ 4348581 h 4348581"/>
                <a:gd name="connsiteX0" fmla="*/ 0 w 6660107"/>
                <a:gd name="connsiteY0" fmla="*/ 4293990 h 4293990"/>
                <a:gd name="connsiteX1" fmla="*/ 914400 w 6660107"/>
                <a:gd name="connsiteY1" fmla="*/ 3959620 h 4293990"/>
                <a:gd name="connsiteX2" fmla="*/ 1569492 w 6660107"/>
                <a:gd name="connsiteY2" fmla="*/ 3147578 h 4293990"/>
                <a:gd name="connsiteX3" fmla="*/ 2197289 w 6660107"/>
                <a:gd name="connsiteY3" fmla="*/ 1967047 h 4293990"/>
                <a:gd name="connsiteX4" fmla="*/ 2927445 w 6660107"/>
                <a:gd name="connsiteY4" fmla="*/ 534032 h 4293990"/>
                <a:gd name="connsiteX5" fmla="*/ 3562066 w 6660107"/>
                <a:gd name="connsiteY5" fmla="*/ 8593 h 4293990"/>
                <a:gd name="connsiteX6" fmla="*/ 4135271 w 6660107"/>
                <a:gd name="connsiteY6" fmla="*/ 336139 h 4293990"/>
                <a:gd name="connsiteX7" fmla="*/ 4913194 w 6660107"/>
                <a:gd name="connsiteY7" fmla="*/ 1857865 h 4293990"/>
                <a:gd name="connsiteX8" fmla="*/ 5745707 w 6660107"/>
                <a:gd name="connsiteY8" fmla="*/ 3434181 h 4293990"/>
                <a:gd name="connsiteX9" fmla="*/ 6660107 w 6660107"/>
                <a:gd name="connsiteY9" fmla="*/ 4184808 h 4293990"/>
                <a:gd name="connsiteX0" fmla="*/ 0 w 5745707"/>
                <a:gd name="connsiteY0" fmla="*/ 4293990 h 4293990"/>
                <a:gd name="connsiteX1" fmla="*/ 914400 w 5745707"/>
                <a:gd name="connsiteY1" fmla="*/ 3959620 h 4293990"/>
                <a:gd name="connsiteX2" fmla="*/ 1569492 w 5745707"/>
                <a:gd name="connsiteY2" fmla="*/ 3147578 h 4293990"/>
                <a:gd name="connsiteX3" fmla="*/ 2197289 w 5745707"/>
                <a:gd name="connsiteY3" fmla="*/ 1967047 h 4293990"/>
                <a:gd name="connsiteX4" fmla="*/ 2927445 w 5745707"/>
                <a:gd name="connsiteY4" fmla="*/ 534032 h 4293990"/>
                <a:gd name="connsiteX5" fmla="*/ 3562066 w 5745707"/>
                <a:gd name="connsiteY5" fmla="*/ 8593 h 4293990"/>
                <a:gd name="connsiteX6" fmla="*/ 4135271 w 5745707"/>
                <a:gd name="connsiteY6" fmla="*/ 336139 h 4293990"/>
                <a:gd name="connsiteX7" fmla="*/ 4913194 w 5745707"/>
                <a:gd name="connsiteY7" fmla="*/ 1857865 h 4293990"/>
                <a:gd name="connsiteX8" fmla="*/ 5745707 w 5745707"/>
                <a:gd name="connsiteY8" fmla="*/ 3434181 h 4293990"/>
                <a:gd name="connsiteX0" fmla="*/ 0 w 4913194"/>
                <a:gd name="connsiteY0" fmla="*/ 4293990 h 4293990"/>
                <a:gd name="connsiteX1" fmla="*/ 914400 w 4913194"/>
                <a:gd name="connsiteY1" fmla="*/ 3959620 h 4293990"/>
                <a:gd name="connsiteX2" fmla="*/ 1569492 w 4913194"/>
                <a:gd name="connsiteY2" fmla="*/ 3147578 h 4293990"/>
                <a:gd name="connsiteX3" fmla="*/ 2197289 w 4913194"/>
                <a:gd name="connsiteY3" fmla="*/ 1967047 h 4293990"/>
                <a:gd name="connsiteX4" fmla="*/ 2927445 w 4913194"/>
                <a:gd name="connsiteY4" fmla="*/ 534032 h 4293990"/>
                <a:gd name="connsiteX5" fmla="*/ 3562066 w 4913194"/>
                <a:gd name="connsiteY5" fmla="*/ 8593 h 4293990"/>
                <a:gd name="connsiteX6" fmla="*/ 4135271 w 4913194"/>
                <a:gd name="connsiteY6" fmla="*/ 336139 h 4293990"/>
                <a:gd name="connsiteX7" fmla="*/ 4913194 w 4913194"/>
                <a:gd name="connsiteY7" fmla="*/ 1857865 h 4293990"/>
                <a:gd name="connsiteX0" fmla="*/ 0 w 4135271"/>
                <a:gd name="connsiteY0" fmla="*/ 4293990 h 4293990"/>
                <a:gd name="connsiteX1" fmla="*/ 914400 w 4135271"/>
                <a:gd name="connsiteY1" fmla="*/ 3959620 h 4293990"/>
                <a:gd name="connsiteX2" fmla="*/ 1569492 w 4135271"/>
                <a:gd name="connsiteY2" fmla="*/ 3147578 h 4293990"/>
                <a:gd name="connsiteX3" fmla="*/ 2197289 w 4135271"/>
                <a:gd name="connsiteY3" fmla="*/ 1967047 h 4293990"/>
                <a:gd name="connsiteX4" fmla="*/ 2927445 w 4135271"/>
                <a:gd name="connsiteY4" fmla="*/ 534032 h 4293990"/>
                <a:gd name="connsiteX5" fmla="*/ 3562066 w 4135271"/>
                <a:gd name="connsiteY5" fmla="*/ 8593 h 4293990"/>
                <a:gd name="connsiteX6" fmla="*/ 4135271 w 4135271"/>
                <a:gd name="connsiteY6" fmla="*/ 336139 h 4293990"/>
                <a:gd name="connsiteX0" fmla="*/ 0 w 3562066"/>
                <a:gd name="connsiteY0" fmla="*/ 4285397 h 4285397"/>
                <a:gd name="connsiteX1" fmla="*/ 914400 w 3562066"/>
                <a:gd name="connsiteY1" fmla="*/ 3951027 h 4285397"/>
                <a:gd name="connsiteX2" fmla="*/ 1569492 w 3562066"/>
                <a:gd name="connsiteY2" fmla="*/ 3138985 h 4285397"/>
                <a:gd name="connsiteX3" fmla="*/ 2197289 w 3562066"/>
                <a:gd name="connsiteY3" fmla="*/ 1958454 h 4285397"/>
                <a:gd name="connsiteX4" fmla="*/ 2927445 w 3562066"/>
                <a:gd name="connsiteY4" fmla="*/ 525439 h 4285397"/>
                <a:gd name="connsiteX5" fmla="*/ 3562066 w 3562066"/>
                <a:gd name="connsiteY5"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2066" h="4285397">
                  <a:moveTo>
                    <a:pt x="0" y="4285397"/>
                  </a:moveTo>
                  <a:cubicBezTo>
                    <a:pt x="326409" y="4213746"/>
                    <a:pt x="652818" y="4142096"/>
                    <a:pt x="914400" y="3951027"/>
                  </a:cubicBezTo>
                  <a:cubicBezTo>
                    <a:pt x="1175982" y="3759958"/>
                    <a:pt x="1355677" y="3471081"/>
                    <a:pt x="1569492" y="3138985"/>
                  </a:cubicBezTo>
                  <a:cubicBezTo>
                    <a:pt x="1783307" y="2806889"/>
                    <a:pt x="1970964" y="2394045"/>
                    <a:pt x="2197289" y="1958454"/>
                  </a:cubicBezTo>
                  <a:cubicBezTo>
                    <a:pt x="2423615" y="1522863"/>
                    <a:pt x="2699982" y="851848"/>
                    <a:pt x="2927445" y="525439"/>
                  </a:cubicBezTo>
                  <a:cubicBezTo>
                    <a:pt x="3154908" y="199030"/>
                    <a:pt x="3360762" y="32982"/>
                    <a:pt x="3562066" y="0"/>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dirty="0">
                <a:solidFill>
                  <a:prstClr val="white"/>
                </a:solidFill>
                <a:latin typeface="cmss10"/>
                <a:cs typeface="CMU Bright" panose="02000603000000000000" pitchFamily="2" charset="0"/>
              </a:endParaRPr>
            </a:p>
          </p:txBody>
        </p:sp>
        <p:sp>
          <p:nvSpPr>
            <p:cNvPr id="209" name="Freeform 208"/>
            <p:cNvSpPr/>
            <p:nvPr/>
          </p:nvSpPr>
          <p:spPr>
            <a:xfrm>
              <a:off x="4583906" y="1354626"/>
              <a:ext cx="76200" cy="5068"/>
            </a:xfrm>
            <a:custGeom>
              <a:avLst/>
              <a:gdLst>
                <a:gd name="connsiteX0" fmla="*/ 0 w 76200"/>
                <a:gd name="connsiteY0" fmla="*/ 4763 h 4763"/>
                <a:gd name="connsiteX1" fmla="*/ 76200 w 76200"/>
                <a:gd name="connsiteY1" fmla="*/ 0 h 4763"/>
                <a:gd name="connsiteX0" fmla="*/ 0 w 10000"/>
                <a:gd name="connsiteY0" fmla="*/ 16960 h 16960"/>
                <a:gd name="connsiteX1" fmla="*/ 10000 w 10000"/>
                <a:gd name="connsiteY1" fmla="*/ 6960 h 16960"/>
                <a:gd name="connsiteX0" fmla="*/ 0 w 10000"/>
                <a:gd name="connsiteY0" fmla="*/ 10640 h 10640"/>
                <a:gd name="connsiteX1" fmla="*/ 10000 w 10000"/>
                <a:gd name="connsiteY1" fmla="*/ 640 h 10640"/>
              </a:gdLst>
              <a:ahLst/>
              <a:cxnLst>
                <a:cxn ang="0">
                  <a:pos x="connsiteX0" y="connsiteY0"/>
                </a:cxn>
                <a:cxn ang="0">
                  <a:pos x="connsiteX1" y="connsiteY1"/>
                </a:cxn>
              </a:cxnLst>
              <a:rect l="l" t="t" r="r" b="b"/>
              <a:pathLst>
                <a:path w="10000" h="10640">
                  <a:moveTo>
                    <a:pt x="0" y="10640"/>
                  </a:moveTo>
                  <a:cubicBezTo>
                    <a:pt x="4582" y="-7691"/>
                    <a:pt x="6667" y="3973"/>
                    <a:pt x="10000" y="6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dirty="0">
                <a:solidFill>
                  <a:prstClr val="white"/>
                </a:solidFill>
                <a:latin typeface="cmss10"/>
                <a:cs typeface="CMU Bright" panose="02000603000000000000" pitchFamily="2" charset="0"/>
              </a:endParaRPr>
            </a:p>
          </p:txBody>
        </p:sp>
      </p:grpSp>
      <p:sp>
        <p:nvSpPr>
          <p:cNvPr id="212" name="Rectangle 6"/>
          <p:cNvSpPr>
            <a:spLocks noChangeArrowheads="1"/>
          </p:cNvSpPr>
          <p:nvPr/>
        </p:nvSpPr>
        <p:spPr bwMode="auto">
          <a:xfrm>
            <a:off x="2362204" y="6046078"/>
            <a:ext cx="75787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sz="2000" dirty="0">
                <a:solidFill>
                  <a:srgbClr val="000000"/>
                </a:solidFill>
                <a:latin typeface="Arial" pitchFamily="34" charset="0"/>
                <a:ea typeface="Kozuka Gothic Pro M" pitchFamily="34" charset="-128"/>
                <a:cs typeface="Arial" pitchFamily="34" charset="0"/>
              </a:rPr>
              <a:t>Teacher Quality (Value-Added) Percentile</a:t>
            </a:r>
          </a:p>
        </p:txBody>
      </p:sp>
      <p:sp>
        <p:nvSpPr>
          <p:cNvPr id="213" name="Rectangle 47"/>
          <p:cNvSpPr>
            <a:spLocks noChangeArrowheads="1"/>
          </p:cNvSpPr>
          <p:nvPr/>
        </p:nvSpPr>
        <p:spPr bwMode="auto">
          <a:xfrm>
            <a:off x="3958731" y="5632731"/>
            <a:ext cx="3206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a:solidFill>
                  <a:srgbClr val="000000"/>
                </a:solidFill>
                <a:latin typeface="Arial" pitchFamily="34" charset="0"/>
                <a:cs typeface="Arial" pitchFamily="34" charset="0"/>
              </a:rPr>
              <a:t>5th</a:t>
            </a:r>
          </a:p>
        </p:txBody>
      </p:sp>
      <p:sp>
        <p:nvSpPr>
          <p:cNvPr id="214" name="Rectangle 55"/>
          <p:cNvSpPr>
            <a:spLocks noChangeArrowheads="1"/>
          </p:cNvSpPr>
          <p:nvPr/>
        </p:nvSpPr>
        <p:spPr bwMode="auto">
          <a:xfrm>
            <a:off x="7966288" y="5632731"/>
            <a:ext cx="4488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a:solidFill>
                  <a:srgbClr val="000000"/>
                </a:solidFill>
                <a:latin typeface="Arial" pitchFamily="34" charset="0"/>
                <a:cs typeface="Arial" pitchFamily="34" charset="0"/>
              </a:rPr>
              <a:t>95th</a:t>
            </a:r>
          </a:p>
        </p:txBody>
      </p:sp>
      <p:sp>
        <p:nvSpPr>
          <p:cNvPr id="215" name="Rectangle 51"/>
          <p:cNvSpPr>
            <a:spLocks noChangeArrowheads="1"/>
          </p:cNvSpPr>
          <p:nvPr/>
        </p:nvSpPr>
        <p:spPr bwMode="auto">
          <a:xfrm>
            <a:off x="5812096" y="5632731"/>
            <a:ext cx="7566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a:solidFill>
                  <a:srgbClr val="000000"/>
                </a:solidFill>
                <a:latin typeface="Arial" pitchFamily="34" charset="0"/>
                <a:cs typeface="Arial" pitchFamily="34" charset="0"/>
              </a:rPr>
              <a:t>Median</a:t>
            </a:r>
          </a:p>
        </p:txBody>
      </p:sp>
      <p:grpSp>
        <p:nvGrpSpPr>
          <p:cNvPr id="2" name="Group 1"/>
          <p:cNvGrpSpPr/>
          <p:nvPr/>
        </p:nvGrpSpPr>
        <p:grpSpPr>
          <a:xfrm>
            <a:off x="1824085" y="4276619"/>
            <a:ext cx="2314575" cy="1243584"/>
            <a:chOff x="300036" y="4493737"/>
            <a:chExt cx="2314575" cy="1243584"/>
          </a:xfrm>
        </p:grpSpPr>
        <p:grpSp>
          <p:nvGrpSpPr>
            <p:cNvPr id="4" name="Group 3"/>
            <p:cNvGrpSpPr/>
            <p:nvPr/>
          </p:nvGrpSpPr>
          <p:grpSpPr>
            <a:xfrm>
              <a:off x="1023555" y="4493737"/>
              <a:ext cx="1591056" cy="1243584"/>
              <a:chOff x="1023555" y="4493737"/>
              <a:chExt cx="1591056" cy="1243584"/>
            </a:xfrm>
          </p:grpSpPr>
          <p:grpSp>
            <p:nvGrpSpPr>
              <p:cNvPr id="203" name="Group 202"/>
              <p:cNvGrpSpPr/>
              <p:nvPr/>
            </p:nvGrpSpPr>
            <p:grpSpPr>
              <a:xfrm>
                <a:off x="1023555" y="4494220"/>
                <a:ext cx="1591056" cy="1228472"/>
                <a:chOff x="1025439" y="4485797"/>
                <a:chExt cx="1591056" cy="1234282"/>
              </a:xfrm>
            </p:grpSpPr>
            <p:sp>
              <p:nvSpPr>
                <p:cNvPr id="205" name="Freeform 204"/>
                <p:cNvSpPr/>
                <p:nvPr/>
              </p:nvSpPr>
              <p:spPr>
                <a:xfrm>
                  <a:off x="1025439" y="4485797"/>
                  <a:ext cx="1591056" cy="1234282"/>
                </a:xfrm>
                <a:custGeom>
                  <a:avLst/>
                  <a:gdLst>
                    <a:gd name="connsiteX0" fmla="*/ 1554480 w 1562793"/>
                    <a:gd name="connsiteY0" fmla="*/ 0 h 1188720"/>
                    <a:gd name="connsiteX1" fmla="*/ 1562793 w 1562793"/>
                    <a:gd name="connsiteY1" fmla="*/ 1188720 h 1188720"/>
                    <a:gd name="connsiteX2" fmla="*/ 0 w 1562793"/>
                    <a:gd name="connsiteY2" fmla="*/ 1188720 h 1188720"/>
                    <a:gd name="connsiteX3" fmla="*/ 0 w 1562793"/>
                    <a:gd name="connsiteY3" fmla="*/ 1113906 h 1188720"/>
                    <a:gd name="connsiteX4" fmla="*/ 241069 w 1562793"/>
                    <a:gd name="connsiteY4" fmla="*/ 1055717 h 1188720"/>
                    <a:gd name="connsiteX5" fmla="*/ 681643 w 1562793"/>
                    <a:gd name="connsiteY5" fmla="*/ 914400 h 1188720"/>
                    <a:gd name="connsiteX6" fmla="*/ 931025 w 1562793"/>
                    <a:gd name="connsiteY6" fmla="*/ 756459 h 1188720"/>
                    <a:gd name="connsiteX7" fmla="*/ 1105593 w 1562793"/>
                    <a:gd name="connsiteY7" fmla="*/ 565266 h 1188720"/>
                    <a:gd name="connsiteX8" fmla="*/ 1454727 w 1562793"/>
                    <a:gd name="connsiteY8" fmla="*/ 174568 h 1188720"/>
                    <a:gd name="connsiteX9" fmla="*/ 1554480 w 1562793"/>
                    <a:gd name="connsiteY9" fmla="*/ 0 h 1188720"/>
                    <a:gd name="connsiteX0" fmla="*/ 1554480 w 1562793"/>
                    <a:gd name="connsiteY0" fmla="*/ 0 h 1188720"/>
                    <a:gd name="connsiteX1" fmla="*/ 1562793 w 1562793"/>
                    <a:gd name="connsiteY1" fmla="*/ 1188720 h 1188720"/>
                    <a:gd name="connsiteX2" fmla="*/ 0 w 1562793"/>
                    <a:gd name="connsiteY2" fmla="*/ 1188720 h 1188720"/>
                    <a:gd name="connsiteX3" fmla="*/ 0 w 1562793"/>
                    <a:gd name="connsiteY3" fmla="*/ 1113906 h 1188720"/>
                    <a:gd name="connsiteX4" fmla="*/ 241069 w 1562793"/>
                    <a:gd name="connsiteY4" fmla="*/ 1055717 h 1188720"/>
                    <a:gd name="connsiteX5" fmla="*/ 681643 w 1562793"/>
                    <a:gd name="connsiteY5" fmla="*/ 914400 h 1188720"/>
                    <a:gd name="connsiteX6" fmla="*/ 931025 w 1562793"/>
                    <a:gd name="connsiteY6" fmla="*/ 756459 h 1188720"/>
                    <a:gd name="connsiteX7" fmla="*/ 1130498 w 1562793"/>
                    <a:gd name="connsiteY7" fmla="*/ 577962 h 1188720"/>
                    <a:gd name="connsiteX8" fmla="*/ 1454727 w 1562793"/>
                    <a:gd name="connsiteY8" fmla="*/ 174568 h 1188720"/>
                    <a:gd name="connsiteX9" fmla="*/ 1554480 w 1562793"/>
                    <a:gd name="connsiteY9" fmla="*/ 0 h 1188720"/>
                    <a:gd name="connsiteX0" fmla="*/ 1554480 w 1562793"/>
                    <a:gd name="connsiteY0" fmla="*/ 0 h 1188720"/>
                    <a:gd name="connsiteX1" fmla="*/ 1562793 w 1562793"/>
                    <a:gd name="connsiteY1" fmla="*/ 1188720 h 1188720"/>
                    <a:gd name="connsiteX2" fmla="*/ 0 w 1562793"/>
                    <a:gd name="connsiteY2" fmla="*/ 1188720 h 1188720"/>
                    <a:gd name="connsiteX3" fmla="*/ 0 w 1562793"/>
                    <a:gd name="connsiteY3" fmla="*/ 1113906 h 1188720"/>
                    <a:gd name="connsiteX4" fmla="*/ 241069 w 1562793"/>
                    <a:gd name="connsiteY4" fmla="*/ 1055717 h 1188720"/>
                    <a:gd name="connsiteX5" fmla="*/ 681643 w 1562793"/>
                    <a:gd name="connsiteY5" fmla="*/ 914400 h 1188720"/>
                    <a:gd name="connsiteX6" fmla="*/ 931025 w 1562793"/>
                    <a:gd name="connsiteY6" fmla="*/ 756459 h 1188720"/>
                    <a:gd name="connsiteX7" fmla="*/ 1130498 w 1562793"/>
                    <a:gd name="connsiteY7" fmla="*/ 577962 h 1188720"/>
                    <a:gd name="connsiteX8" fmla="*/ 1432936 w 1562793"/>
                    <a:gd name="connsiteY8" fmla="*/ 161872 h 1188720"/>
                    <a:gd name="connsiteX9" fmla="*/ 1554480 w 1562793"/>
                    <a:gd name="connsiteY9" fmla="*/ 0 h 1188720"/>
                    <a:gd name="connsiteX0" fmla="*/ 1548254 w 1562793"/>
                    <a:gd name="connsiteY0" fmla="*/ 0 h 1223636"/>
                    <a:gd name="connsiteX1" fmla="*/ 1562793 w 1562793"/>
                    <a:gd name="connsiteY1" fmla="*/ 1223636 h 1223636"/>
                    <a:gd name="connsiteX2" fmla="*/ 0 w 1562793"/>
                    <a:gd name="connsiteY2" fmla="*/ 1223636 h 1223636"/>
                    <a:gd name="connsiteX3" fmla="*/ 0 w 1562793"/>
                    <a:gd name="connsiteY3" fmla="*/ 1148822 h 1223636"/>
                    <a:gd name="connsiteX4" fmla="*/ 241069 w 1562793"/>
                    <a:gd name="connsiteY4" fmla="*/ 1090633 h 1223636"/>
                    <a:gd name="connsiteX5" fmla="*/ 681643 w 1562793"/>
                    <a:gd name="connsiteY5" fmla="*/ 949316 h 1223636"/>
                    <a:gd name="connsiteX6" fmla="*/ 931025 w 1562793"/>
                    <a:gd name="connsiteY6" fmla="*/ 791375 h 1223636"/>
                    <a:gd name="connsiteX7" fmla="*/ 1130498 w 1562793"/>
                    <a:gd name="connsiteY7" fmla="*/ 612878 h 1223636"/>
                    <a:gd name="connsiteX8" fmla="*/ 1432936 w 1562793"/>
                    <a:gd name="connsiteY8" fmla="*/ 196788 h 1223636"/>
                    <a:gd name="connsiteX9" fmla="*/ 1548254 w 1562793"/>
                    <a:gd name="connsiteY9" fmla="*/ 0 h 1223636"/>
                    <a:gd name="connsiteX0" fmla="*/ 1548254 w 1562793"/>
                    <a:gd name="connsiteY0" fmla="*/ 0 h 1223636"/>
                    <a:gd name="connsiteX1" fmla="*/ 1562793 w 1562793"/>
                    <a:gd name="connsiteY1" fmla="*/ 1223636 h 1223636"/>
                    <a:gd name="connsiteX2" fmla="*/ 0 w 1562793"/>
                    <a:gd name="connsiteY2" fmla="*/ 1223636 h 1223636"/>
                    <a:gd name="connsiteX3" fmla="*/ 28018 w 1562793"/>
                    <a:gd name="connsiteY3" fmla="*/ 1136125 h 1223636"/>
                    <a:gd name="connsiteX4" fmla="*/ 241069 w 1562793"/>
                    <a:gd name="connsiteY4" fmla="*/ 1090633 h 1223636"/>
                    <a:gd name="connsiteX5" fmla="*/ 681643 w 1562793"/>
                    <a:gd name="connsiteY5" fmla="*/ 949316 h 1223636"/>
                    <a:gd name="connsiteX6" fmla="*/ 931025 w 1562793"/>
                    <a:gd name="connsiteY6" fmla="*/ 791375 h 1223636"/>
                    <a:gd name="connsiteX7" fmla="*/ 1130498 w 1562793"/>
                    <a:gd name="connsiteY7" fmla="*/ 612878 h 1223636"/>
                    <a:gd name="connsiteX8" fmla="*/ 1432936 w 1562793"/>
                    <a:gd name="connsiteY8" fmla="*/ 196788 h 1223636"/>
                    <a:gd name="connsiteX9" fmla="*/ 1548254 w 1562793"/>
                    <a:gd name="connsiteY9" fmla="*/ 0 h 1223636"/>
                    <a:gd name="connsiteX0" fmla="*/ 1523349 w 1537888"/>
                    <a:gd name="connsiteY0" fmla="*/ 0 h 1236333"/>
                    <a:gd name="connsiteX1" fmla="*/ 1537888 w 1537888"/>
                    <a:gd name="connsiteY1" fmla="*/ 1223636 h 1236333"/>
                    <a:gd name="connsiteX2" fmla="*/ 0 w 1537888"/>
                    <a:gd name="connsiteY2" fmla="*/ 1236333 h 1236333"/>
                    <a:gd name="connsiteX3" fmla="*/ 3113 w 1537888"/>
                    <a:gd name="connsiteY3" fmla="*/ 1136125 h 1236333"/>
                    <a:gd name="connsiteX4" fmla="*/ 216164 w 1537888"/>
                    <a:gd name="connsiteY4" fmla="*/ 1090633 h 1236333"/>
                    <a:gd name="connsiteX5" fmla="*/ 656738 w 1537888"/>
                    <a:gd name="connsiteY5" fmla="*/ 949316 h 1236333"/>
                    <a:gd name="connsiteX6" fmla="*/ 906120 w 1537888"/>
                    <a:gd name="connsiteY6" fmla="*/ 791375 h 1236333"/>
                    <a:gd name="connsiteX7" fmla="*/ 1105593 w 1537888"/>
                    <a:gd name="connsiteY7" fmla="*/ 612878 h 1236333"/>
                    <a:gd name="connsiteX8" fmla="*/ 1408031 w 1537888"/>
                    <a:gd name="connsiteY8" fmla="*/ 196788 h 1236333"/>
                    <a:gd name="connsiteX9" fmla="*/ 1523349 w 1537888"/>
                    <a:gd name="connsiteY9" fmla="*/ 0 h 1236333"/>
                    <a:gd name="connsiteX0" fmla="*/ 1520536 w 1535075"/>
                    <a:gd name="connsiteY0" fmla="*/ 0 h 1226811"/>
                    <a:gd name="connsiteX1" fmla="*/ 1535075 w 1535075"/>
                    <a:gd name="connsiteY1" fmla="*/ 1223636 h 1226811"/>
                    <a:gd name="connsiteX2" fmla="*/ 300 w 1535075"/>
                    <a:gd name="connsiteY2" fmla="*/ 1226811 h 1226811"/>
                    <a:gd name="connsiteX3" fmla="*/ 300 w 1535075"/>
                    <a:gd name="connsiteY3" fmla="*/ 1136125 h 1226811"/>
                    <a:gd name="connsiteX4" fmla="*/ 213351 w 1535075"/>
                    <a:gd name="connsiteY4" fmla="*/ 1090633 h 1226811"/>
                    <a:gd name="connsiteX5" fmla="*/ 653925 w 1535075"/>
                    <a:gd name="connsiteY5" fmla="*/ 949316 h 1226811"/>
                    <a:gd name="connsiteX6" fmla="*/ 903307 w 1535075"/>
                    <a:gd name="connsiteY6" fmla="*/ 791375 h 1226811"/>
                    <a:gd name="connsiteX7" fmla="*/ 1102780 w 1535075"/>
                    <a:gd name="connsiteY7" fmla="*/ 612878 h 1226811"/>
                    <a:gd name="connsiteX8" fmla="*/ 1405218 w 1535075"/>
                    <a:gd name="connsiteY8" fmla="*/ 196788 h 1226811"/>
                    <a:gd name="connsiteX9" fmla="*/ 1520536 w 1535075"/>
                    <a:gd name="connsiteY9" fmla="*/ 0 h 1226811"/>
                    <a:gd name="connsiteX0" fmla="*/ 1526462 w 1541001"/>
                    <a:gd name="connsiteY0" fmla="*/ 0 h 1226811"/>
                    <a:gd name="connsiteX1" fmla="*/ 1541001 w 1541001"/>
                    <a:gd name="connsiteY1" fmla="*/ 1223636 h 1226811"/>
                    <a:gd name="connsiteX2" fmla="*/ 0 w 1541001"/>
                    <a:gd name="connsiteY2" fmla="*/ 1226811 h 1226811"/>
                    <a:gd name="connsiteX3" fmla="*/ 6226 w 1541001"/>
                    <a:gd name="connsiteY3" fmla="*/ 1136125 h 1226811"/>
                    <a:gd name="connsiteX4" fmla="*/ 219277 w 1541001"/>
                    <a:gd name="connsiteY4" fmla="*/ 1090633 h 1226811"/>
                    <a:gd name="connsiteX5" fmla="*/ 659851 w 1541001"/>
                    <a:gd name="connsiteY5" fmla="*/ 949316 h 1226811"/>
                    <a:gd name="connsiteX6" fmla="*/ 909233 w 1541001"/>
                    <a:gd name="connsiteY6" fmla="*/ 791375 h 1226811"/>
                    <a:gd name="connsiteX7" fmla="*/ 1108706 w 1541001"/>
                    <a:gd name="connsiteY7" fmla="*/ 612878 h 1226811"/>
                    <a:gd name="connsiteX8" fmla="*/ 1411144 w 1541001"/>
                    <a:gd name="connsiteY8" fmla="*/ 196788 h 1226811"/>
                    <a:gd name="connsiteX9" fmla="*/ 1526462 w 1541001"/>
                    <a:gd name="connsiteY9" fmla="*/ 0 h 1226811"/>
                    <a:gd name="connsiteX0" fmla="*/ 1529713 w 1544252"/>
                    <a:gd name="connsiteY0" fmla="*/ 0 h 1226811"/>
                    <a:gd name="connsiteX1" fmla="*/ 1544252 w 1544252"/>
                    <a:gd name="connsiteY1" fmla="*/ 1223636 h 1226811"/>
                    <a:gd name="connsiteX2" fmla="*/ 3251 w 1544252"/>
                    <a:gd name="connsiteY2" fmla="*/ 1226811 h 1226811"/>
                    <a:gd name="connsiteX3" fmla="*/ 138 w 1544252"/>
                    <a:gd name="connsiteY3" fmla="*/ 1136125 h 1226811"/>
                    <a:gd name="connsiteX4" fmla="*/ 222528 w 1544252"/>
                    <a:gd name="connsiteY4" fmla="*/ 1090633 h 1226811"/>
                    <a:gd name="connsiteX5" fmla="*/ 663102 w 1544252"/>
                    <a:gd name="connsiteY5" fmla="*/ 949316 h 1226811"/>
                    <a:gd name="connsiteX6" fmla="*/ 912484 w 1544252"/>
                    <a:gd name="connsiteY6" fmla="*/ 791375 h 1226811"/>
                    <a:gd name="connsiteX7" fmla="*/ 1111957 w 1544252"/>
                    <a:gd name="connsiteY7" fmla="*/ 612878 h 1226811"/>
                    <a:gd name="connsiteX8" fmla="*/ 1414395 w 1544252"/>
                    <a:gd name="connsiteY8" fmla="*/ 196788 h 1226811"/>
                    <a:gd name="connsiteX9" fmla="*/ 1529713 w 1544252"/>
                    <a:gd name="connsiteY9" fmla="*/ 0 h 1226811"/>
                    <a:gd name="connsiteX0" fmla="*/ 1526462 w 1541001"/>
                    <a:gd name="connsiteY0" fmla="*/ 0 h 1226811"/>
                    <a:gd name="connsiteX1" fmla="*/ 1541001 w 1541001"/>
                    <a:gd name="connsiteY1" fmla="*/ 1223636 h 1226811"/>
                    <a:gd name="connsiteX2" fmla="*/ 0 w 1541001"/>
                    <a:gd name="connsiteY2" fmla="*/ 1226811 h 1226811"/>
                    <a:gd name="connsiteX3" fmla="*/ 1556 w 1541001"/>
                    <a:gd name="connsiteY3" fmla="*/ 1138506 h 1226811"/>
                    <a:gd name="connsiteX4" fmla="*/ 219277 w 1541001"/>
                    <a:gd name="connsiteY4" fmla="*/ 1090633 h 1226811"/>
                    <a:gd name="connsiteX5" fmla="*/ 659851 w 1541001"/>
                    <a:gd name="connsiteY5" fmla="*/ 949316 h 1226811"/>
                    <a:gd name="connsiteX6" fmla="*/ 909233 w 1541001"/>
                    <a:gd name="connsiteY6" fmla="*/ 791375 h 1226811"/>
                    <a:gd name="connsiteX7" fmla="*/ 1108706 w 1541001"/>
                    <a:gd name="connsiteY7" fmla="*/ 612878 h 1226811"/>
                    <a:gd name="connsiteX8" fmla="*/ 1411144 w 1541001"/>
                    <a:gd name="connsiteY8" fmla="*/ 196788 h 1226811"/>
                    <a:gd name="connsiteX9" fmla="*/ 1526462 w 1541001"/>
                    <a:gd name="connsiteY9" fmla="*/ 0 h 1226811"/>
                    <a:gd name="connsiteX0" fmla="*/ 1526462 w 1541001"/>
                    <a:gd name="connsiteY0" fmla="*/ 0 h 1226811"/>
                    <a:gd name="connsiteX1" fmla="*/ 1541001 w 1541001"/>
                    <a:gd name="connsiteY1" fmla="*/ 1223636 h 1226811"/>
                    <a:gd name="connsiteX2" fmla="*/ 0 w 1541001"/>
                    <a:gd name="connsiteY2" fmla="*/ 1226811 h 1226811"/>
                    <a:gd name="connsiteX3" fmla="*/ 1556 w 1541001"/>
                    <a:gd name="connsiteY3" fmla="*/ 1138506 h 1226811"/>
                    <a:gd name="connsiteX4" fmla="*/ 219277 w 1541001"/>
                    <a:gd name="connsiteY4" fmla="*/ 1090633 h 1226811"/>
                    <a:gd name="connsiteX5" fmla="*/ 650512 w 1541001"/>
                    <a:gd name="connsiteY5" fmla="*/ 937412 h 1226811"/>
                    <a:gd name="connsiteX6" fmla="*/ 909233 w 1541001"/>
                    <a:gd name="connsiteY6" fmla="*/ 791375 h 1226811"/>
                    <a:gd name="connsiteX7" fmla="*/ 1108706 w 1541001"/>
                    <a:gd name="connsiteY7" fmla="*/ 612878 h 1226811"/>
                    <a:gd name="connsiteX8" fmla="*/ 1411144 w 1541001"/>
                    <a:gd name="connsiteY8" fmla="*/ 196788 h 1226811"/>
                    <a:gd name="connsiteX9" fmla="*/ 1526462 w 1541001"/>
                    <a:gd name="connsiteY9" fmla="*/ 0 h 1226811"/>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0512 w 1541001"/>
                    <a:gd name="connsiteY5" fmla="*/ 944554 h 1233953"/>
                    <a:gd name="connsiteX6" fmla="*/ 909233 w 1541001"/>
                    <a:gd name="connsiteY6" fmla="*/ 798517 h 1233953"/>
                    <a:gd name="connsiteX7" fmla="*/ 1108706 w 1541001"/>
                    <a:gd name="connsiteY7" fmla="*/ 620020 h 1233953"/>
                    <a:gd name="connsiteX8" fmla="*/ 1411144 w 1541001"/>
                    <a:gd name="connsiteY8" fmla="*/ 203930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0512 w 1541001"/>
                    <a:gd name="connsiteY5" fmla="*/ 944554 h 1233953"/>
                    <a:gd name="connsiteX6" fmla="*/ 909233 w 1541001"/>
                    <a:gd name="connsiteY6" fmla="*/ 798517 h 1233953"/>
                    <a:gd name="connsiteX7" fmla="*/ 1108706 w 1541001"/>
                    <a:gd name="connsiteY7" fmla="*/ 620020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0512 w 1541001"/>
                    <a:gd name="connsiteY5" fmla="*/ 944554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62187 w 1541001"/>
                    <a:gd name="connsiteY5" fmla="*/ 958838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5183 w 1541001"/>
                    <a:gd name="connsiteY5" fmla="*/ 954077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5183 w 1541001"/>
                    <a:gd name="connsiteY5" fmla="*/ 954077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26281 w 1541001"/>
                    <a:gd name="connsiteY4" fmla="*/ 1104917 h 1233953"/>
                    <a:gd name="connsiteX5" fmla="*/ 655183 w 1541001"/>
                    <a:gd name="connsiteY5" fmla="*/ 954077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38956 w 1558164"/>
                    <a:gd name="connsiteY0" fmla="*/ 0 h 1233953"/>
                    <a:gd name="connsiteX1" fmla="*/ 1558164 w 1558164"/>
                    <a:gd name="connsiteY1" fmla="*/ 1230778 h 1233953"/>
                    <a:gd name="connsiteX2" fmla="*/ 17163 w 1558164"/>
                    <a:gd name="connsiteY2" fmla="*/ 1233953 h 1233953"/>
                    <a:gd name="connsiteX3" fmla="*/ 40 w 1558164"/>
                    <a:gd name="connsiteY3" fmla="*/ 1157551 h 1233953"/>
                    <a:gd name="connsiteX4" fmla="*/ 243444 w 1558164"/>
                    <a:gd name="connsiteY4" fmla="*/ 1104917 h 1233953"/>
                    <a:gd name="connsiteX5" fmla="*/ 672346 w 1558164"/>
                    <a:gd name="connsiteY5" fmla="*/ 954077 h 1233953"/>
                    <a:gd name="connsiteX6" fmla="*/ 926396 w 1558164"/>
                    <a:gd name="connsiteY6" fmla="*/ 798517 h 1233953"/>
                    <a:gd name="connsiteX7" fmla="*/ 1121200 w 1558164"/>
                    <a:gd name="connsiteY7" fmla="*/ 610497 h 1233953"/>
                    <a:gd name="connsiteX8" fmla="*/ 1418967 w 1558164"/>
                    <a:gd name="connsiteY8" fmla="*/ 196789 h 1233953"/>
                    <a:gd name="connsiteX9" fmla="*/ 1538956 w 1558164"/>
                    <a:gd name="connsiteY9" fmla="*/ 0 h 1233953"/>
                    <a:gd name="connsiteX0" fmla="*/ 1539147 w 1558355"/>
                    <a:gd name="connsiteY0" fmla="*/ 0 h 1233953"/>
                    <a:gd name="connsiteX1" fmla="*/ 1558355 w 1558355"/>
                    <a:gd name="connsiteY1" fmla="*/ 1230778 h 1233953"/>
                    <a:gd name="connsiteX2" fmla="*/ 1010 w 1558355"/>
                    <a:gd name="connsiteY2" fmla="*/ 1233953 h 1233953"/>
                    <a:gd name="connsiteX3" fmla="*/ 231 w 1558355"/>
                    <a:gd name="connsiteY3" fmla="*/ 1157551 h 1233953"/>
                    <a:gd name="connsiteX4" fmla="*/ 243635 w 1558355"/>
                    <a:gd name="connsiteY4" fmla="*/ 1104917 h 1233953"/>
                    <a:gd name="connsiteX5" fmla="*/ 672537 w 1558355"/>
                    <a:gd name="connsiteY5" fmla="*/ 954077 h 1233953"/>
                    <a:gd name="connsiteX6" fmla="*/ 926587 w 1558355"/>
                    <a:gd name="connsiteY6" fmla="*/ 798517 h 1233953"/>
                    <a:gd name="connsiteX7" fmla="*/ 1121391 w 1558355"/>
                    <a:gd name="connsiteY7" fmla="*/ 610497 h 1233953"/>
                    <a:gd name="connsiteX8" fmla="*/ 1419158 w 1558355"/>
                    <a:gd name="connsiteY8" fmla="*/ 196789 h 1233953"/>
                    <a:gd name="connsiteX9" fmla="*/ 1539147 w 1558355"/>
                    <a:gd name="connsiteY9" fmla="*/ 0 h 1233953"/>
                    <a:gd name="connsiteX0" fmla="*/ 1548317 w 1567525"/>
                    <a:gd name="connsiteY0" fmla="*/ 0 h 1233953"/>
                    <a:gd name="connsiteX1" fmla="*/ 1567525 w 1567525"/>
                    <a:gd name="connsiteY1" fmla="*/ 1230778 h 1233953"/>
                    <a:gd name="connsiteX2" fmla="*/ 10180 w 1567525"/>
                    <a:gd name="connsiteY2" fmla="*/ 1233953 h 1233953"/>
                    <a:gd name="connsiteX3" fmla="*/ 62 w 1567525"/>
                    <a:gd name="connsiteY3" fmla="*/ 1157551 h 1233953"/>
                    <a:gd name="connsiteX4" fmla="*/ 252805 w 1567525"/>
                    <a:gd name="connsiteY4" fmla="*/ 1104917 h 1233953"/>
                    <a:gd name="connsiteX5" fmla="*/ 681707 w 1567525"/>
                    <a:gd name="connsiteY5" fmla="*/ 954077 h 1233953"/>
                    <a:gd name="connsiteX6" fmla="*/ 935757 w 1567525"/>
                    <a:gd name="connsiteY6" fmla="*/ 798517 h 1233953"/>
                    <a:gd name="connsiteX7" fmla="*/ 1130561 w 1567525"/>
                    <a:gd name="connsiteY7" fmla="*/ 610497 h 1233953"/>
                    <a:gd name="connsiteX8" fmla="*/ 1428328 w 1567525"/>
                    <a:gd name="connsiteY8" fmla="*/ 196789 h 1233953"/>
                    <a:gd name="connsiteX9" fmla="*/ 1548317 w 1567525"/>
                    <a:gd name="connsiteY9" fmla="*/ 0 h 1233953"/>
                    <a:gd name="connsiteX0" fmla="*/ 1549812 w 1569020"/>
                    <a:gd name="connsiteY0" fmla="*/ 0 h 1233953"/>
                    <a:gd name="connsiteX1" fmla="*/ 1569020 w 1569020"/>
                    <a:gd name="connsiteY1" fmla="*/ 1230778 h 1233953"/>
                    <a:gd name="connsiteX2" fmla="*/ 0 w 1569020"/>
                    <a:gd name="connsiteY2" fmla="*/ 1233953 h 1233953"/>
                    <a:gd name="connsiteX3" fmla="*/ 1557 w 1569020"/>
                    <a:gd name="connsiteY3" fmla="*/ 1157551 h 1233953"/>
                    <a:gd name="connsiteX4" fmla="*/ 254300 w 1569020"/>
                    <a:gd name="connsiteY4" fmla="*/ 1104917 h 1233953"/>
                    <a:gd name="connsiteX5" fmla="*/ 683202 w 1569020"/>
                    <a:gd name="connsiteY5" fmla="*/ 954077 h 1233953"/>
                    <a:gd name="connsiteX6" fmla="*/ 937252 w 1569020"/>
                    <a:gd name="connsiteY6" fmla="*/ 798517 h 1233953"/>
                    <a:gd name="connsiteX7" fmla="*/ 1132056 w 1569020"/>
                    <a:gd name="connsiteY7" fmla="*/ 610497 h 1233953"/>
                    <a:gd name="connsiteX8" fmla="*/ 1429823 w 1569020"/>
                    <a:gd name="connsiteY8" fmla="*/ 196789 h 1233953"/>
                    <a:gd name="connsiteX9" fmla="*/ 1549812 w 1569020"/>
                    <a:gd name="connsiteY9" fmla="*/ 0 h 123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020" h="1233953">
                      <a:moveTo>
                        <a:pt x="1549812" y="0"/>
                      </a:moveTo>
                      <a:lnTo>
                        <a:pt x="1569020" y="1230778"/>
                      </a:lnTo>
                      <a:lnTo>
                        <a:pt x="0" y="1233953"/>
                      </a:lnTo>
                      <a:cubicBezTo>
                        <a:pt x="1038" y="1200550"/>
                        <a:pt x="519" y="1190954"/>
                        <a:pt x="1557" y="1157551"/>
                      </a:cubicBezTo>
                      <a:lnTo>
                        <a:pt x="254300" y="1104917"/>
                      </a:lnTo>
                      <a:cubicBezTo>
                        <a:pt x="399602" y="1057018"/>
                        <a:pt x="549574" y="1016259"/>
                        <a:pt x="683202" y="954077"/>
                      </a:cubicBezTo>
                      <a:lnTo>
                        <a:pt x="937252" y="798517"/>
                      </a:lnTo>
                      <a:lnTo>
                        <a:pt x="1132056" y="610497"/>
                      </a:lnTo>
                      <a:lnTo>
                        <a:pt x="1429823" y="196789"/>
                      </a:lnTo>
                      <a:lnTo>
                        <a:pt x="1549812" y="0"/>
                      </a:lnTo>
                      <a:close/>
                    </a:path>
                  </a:pathLst>
                </a:cu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dirty="0">
                    <a:solidFill>
                      <a:srgbClr val="FFFFFF"/>
                    </a:solidFill>
                    <a:latin typeface="cmss10"/>
                    <a:cs typeface="CMU Bright" panose="02000603000000000000" pitchFamily="2" charset="0"/>
                  </a:endParaRPr>
                </a:p>
              </p:txBody>
            </p:sp>
            <p:sp>
              <p:nvSpPr>
                <p:cNvPr id="206" name="Freeform 205"/>
                <p:cNvSpPr/>
                <p:nvPr/>
              </p:nvSpPr>
              <p:spPr>
                <a:xfrm>
                  <a:off x="1030405" y="4496939"/>
                  <a:ext cx="1569492" cy="1146411"/>
                </a:xfrm>
                <a:custGeom>
                  <a:avLst/>
                  <a:gdLst>
                    <a:gd name="connsiteX0" fmla="*/ 0 w 7130955"/>
                    <a:gd name="connsiteY0" fmla="*/ 4293990 h 4348581"/>
                    <a:gd name="connsiteX1" fmla="*/ 914400 w 7130955"/>
                    <a:gd name="connsiteY1" fmla="*/ 3959620 h 4348581"/>
                    <a:gd name="connsiteX2" fmla="*/ 1569492 w 7130955"/>
                    <a:gd name="connsiteY2" fmla="*/ 3147578 h 4348581"/>
                    <a:gd name="connsiteX3" fmla="*/ 2197289 w 7130955"/>
                    <a:gd name="connsiteY3" fmla="*/ 1967047 h 4348581"/>
                    <a:gd name="connsiteX4" fmla="*/ 2927445 w 7130955"/>
                    <a:gd name="connsiteY4" fmla="*/ 534032 h 4348581"/>
                    <a:gd name="connsiteX5" fmla="*/ 3562066 w 7130955"/>
                    <a:gd name="connsiteY5" fmla="*/ 8593 h 4348581"/>
                    <a:gd name="connsiteX6" fmla="*/ 4135271 w 7130955"/>
                    <a:gd name="connsiteY6" fmla="*/ 336139 h 4348581"/>
                    <a:gd name="connsiteX7" fmla="*/ 4913194 w 7130955"/>
                    <a:gd name="connsiteY7" fmla="*/ 1857865 h 4348581"/>
                    <a:gd name="connsiteX8" fmla="*/ 5745707 w 7130955"/>
                    <a:gd name="connsiteY8" fmla="*/ 3434181 h 4348581"/>
                    <a:gd name="connsiteX9" fmla="*/ 6660107 w 7130955"/>
                    <a:gd name="connsiteY9" fmla="*/ 4184808 h 4348581"/>
                    <a:gd name="connsiteX10" fmla="*/ 7130955 w 7130955"/>
                    <a:gd name="connsiteY10" fmla="*/ 4348581 h 4348581"/>
                    <a:gd name="connsiteX0" fmla="*/ 0 w 6660107"/>
                    <a:gd name="connsiteY0" fmla="*/ 4293990 h 4293990"/>
                    <a:gd name="connsiteX1" fmla="*/ 914400 w 6660107"/>
                    <a:gd name="connsiteY1" fmla="*/ 3959620 h 4293990"/>
                    <a:gd name="connsiteX2" fmla="*/ 1569492 w 6660107"/>
                    <a:gd name="connsiteY2" fmla="*/ 3147578 h 4293990"/>
                    <a:gd name="connsiteX3" fmla="*/ 2197289 w 6660107"/>
                    <a:gd name="connsiteY3" fmla="*/ 1967047 h 4293990"/>
                    <a:gd name="connsiteX4" fmla="*/ 2927445 w 6660107"/>
                    <a:gd name="connsiteY4" fmla="*/ 534032 h 4293990"/>
                    <a:gd name="connsiteX5" fmla="*/ 3562066 w 6660107"/>
                    <a:gd name="connsiteY5" fmla="*/ 8593 h 4293990"/>
                    <a:gd name="connsiteX6" fmla="*/ 4135271 w 6660107"/>
                    <a:gd name="connsiteY6" fmla="*/ 336139 h 4293990"/>
                    <a:gd name="connsiteX7" fmla="*/ 4913194 w 6660107"/>
                    <a:gd name="connsiteY7" fmla="*/ 1857865 h 4293990"/>
                    <a:gd name="connsiteX8" fmla="*/ 5745707 w 6660107"/>
                    <a:gd name="connsiteY8" fmla="*/ 3434181 h 4293990"/>
                    <a:gd name="connsiteX9" fmla="*/ 6660107 w 6660107"/>
                    <a:gd name="connsiteY9" fmla="*/ 4184808 h 4293990"/>
                    <a:gd name="connsiteX0" fmla="*/ 0 w 5745707"/>
                    <a:gd name="connsiteY0" fmla="*/ 4293990 h 4293990"/>
                    <a:gd name="connsiteX1" fmla="*/ 914400 w 5745707"/>
                    <a:gd name="connsiteY1" fmla="*/ 3959620 h 4293990"/>
                    <a:gd name="connsiteX2" fmla="*/ 1569492 w 5745707"/>
                    <a:gd name="connsiteY2" fmla="*/ 3147578 h 4293990"/>
                    <a:gd name="connsiteX3" fmla="*/ 2197289 w 5745707"/>
                    <a:gd name="connsiteY3" fmla="*/ 1967047 h 4293990"/>
                    <a:gd name="connsiteX4" fmla="*/ 2927445 w 5745707"/>
                    <a:gd name="connsiteY4" fmla="*/ 534032 h 4293990"/>
                    <a:gd name="connsiteX5" fmla="*/ 3562066 w 5745707"/>
                    <a:gd name="connsiteY5" fmla="*/ 8593 h 4293990"/>
                    <a:gd name="connsiteX6" fmla="*/ 4135271 w 5745707"/>
                    <a:gd name="connsiteY6" fmla="*/ 336139 h 4293990"/>
                    <a:gd name="connsiteX7" fmla="*/ 4913194 w 5745707"/>
                    <a:gd name="connsiteY7" fmla="*/ 1857865 h 4293990"/>
                    <a:gd name="connsiteX8" fmla="*/ 5745707 w 5745707"/>
                    <a:gd name="connsiteY8" fmla="*/ 3434181 h 4293990"/>
                    <a:gd name="connsiteX0" fmla="*/ 0 w 4913194"/>
                    <a:gd name="connsiteY0" fmla="*/ 4293990 h 4293990"/>
                    <a:gd name="connsiteX1" fmla="*/ 914400 w 4913194"/>
                    <a:gd name="connsiteY1" fmla="*/ 3959620 h 4293990"/>
                    <a:gd name="connsiteX2" fmla="*/ 1569492 w 4913194"/>
                    <a:gd name="connsiteY2" fmla="*/ 3147578 h 4293990"/>
                    <a:gd name="connsiteX3" fmla="*/ 2197289 w 4913194"/>
                    <a:gd name="connsiteY3" fmla="*/ 1967047 h 4293990"/>
                    <a:gd name="connsiteX4" fmla="*/ 2927445 w 4913194"/>
                    <a:gd name="connsiteY4" fmla="*/ 534032 h 4293990"/>
                    <a:gd name="connsiteX5" fmla="*/ 3562066 w 4913194"/>
                    <a:gd name="connsiteY5" fmla="*/ 8593 h 4293990"/>
                    <a:gd name="connsiteX6" fmla="*/ 4135271 w 4913194"/>
                    <a:gd name="connsiteY6" fmla="*/ 336139 h 4293990"/>
                    <a:gd name="connsiteX7" fmla="*/ 4913194 w 4913194"/>
                    <a:gd name="connsiteY7" fmla="*/ 1857865 h 4293990"/>
                    <a:gd name="connsiteX0" fmla="*/ 0 w 4135271"/>
                    <a:gd name="connsiteY0" fmla="*/ 4293990 h 4293990"/>
                    <a:gd name="connsiteX1" fmla="*/ 914400 w 4135271"/>
                    <a:gd name="connsiteY1" fmla="*/ 3959620 h 4293990"/>
                    <a:gd name="connsiteX2" fmla="*/ 1569492 w 4135271"/>
                    <a:gd name="connsiteY2" fmla="*/ 3147578 h 4293990"/>
                    <a:gd name="connsiteX3" fmla="*/ 2197289 w 4135271"/>
                    <a:gd name="connsiteY3" fmla="*/ 1967047 h 4293990"/>
                    <a:gd name="connsiteX4" fmla="*/ 2927445 w 4135271"/>
                    <a:gd name="connsiteY4" fmla="*/ 534032 h 4293990"/>
                    <a:gd name="connsiteX5" fmla="*/ 3562066 w 4135271"/>
                    <a:gd name="connsiteY5" fmla="*/ 8593 h 4293990"/>
                    <a:gd name="connsiteX6" fmla="*/ 4135271 w 4135271"/>
                    <a:gd name="connsiteY6" fmla="*/ 336139 h 4293990"/>
                    <a:gd name="connsiteX0" fmla="*/ 0 w 3562066"/>
                    <a:gd name="connsiteY0" fmla="*/ 4285397 h 4285397"/>
                    <a:gd name="connsiteX1" fmla="*/ 914400 w 3562066"/>
                    <a:gd name="connsiteY1" fmla="*/ 3951027 h 4285397"/>
                    <a:gd name="connsiteX2" fmla="*/ 1569492 w 3562066"/>
                    <a:gd name="connsiteY2" fmla="*/ 3138985 h 4285397"/>
                    <a:gd name="connsiteX3" fmla="*/ 2197289 w 3562066"/>
                    <a:gd name="connsiteY3" fmla="*/ 1958454 h 4285397"/>
                    <a:gd name="connsiteX4" fmla="*/ 2927445 w 3562066"/>
                    <a:gd name="connsiteY4" fmla="*/ 525439 h 4285397"/>
                    <a:gd name="connsiteX5" fmla="*/ 3562066 w 3562066"/>
                    <a:gd name="connsiteY5" fmla="*/ 0 h 4285397"/>
                    <a:gd name="connsiteX0" fmla="*/ 0 w 2927445"/>
                    <a:gd name="connsiteY0" fmla="*/ 3759958 h 3759958"/>
                    <a:gd name="connsiteX1" fmla="*/ 914400 w 2927445"/>
                    <a:gd name="connsiteY1" fmla="*/ 3425588 h 3759958"/>
                    <a:gd name="connsiteX2" fmla="*/ 1569492 w 2927445"/>
                    <a:gd name="connsiteY2" fmla="*/ 2613546 h 3759958"/>
                    <a:gd name="connsiteX3" fmla="*/ 2197289 w 2927445"/>
                    <a:gd name="connsiteY3" fmla="*/ 1433015 h 3759958"/>
                    <a:gd name="connsiteX4" fmla="*/ 2927445 w 2927445"/>
                    <a:gd name="connsiteY4" fmla="*/ 0 h 3759958"/>
                    <a:gd name="connsiteX0" fmla="*/ 0 w 2197289"/>
                    <a:gd name="connsiteY0" fmla="*/ 2326943 h 2326943"/>
                    <a:gd name="connsiteX1" fmla="*/ 914400 w 2197289"/>
                    <a:gd name="connsiteY1" fmla="*/ 1992573 h 2326943"/>
                    <a:gd name="connsiteX2" fmla="*/ 1569492 w 2197289"/>
                    <a:gd name="connsiteY2" fmla="*/ 1180531 h 2326943"/>
                    <a:gd name="connsiteX3" fmla="*/ 2197289 w 2197289"/>
                    <a:gd name="connsiteY3" fmla="*/ 0 h 2326943"/>
                    <a:gd name="connsiteX0" fmla="*/ 0 w 1569492"/>
                    <a:gd name="connsiteY0" fmla="*/ 1146412 h 1146412"/>
                    <a:gd name="connsiteX1" fmla="*/ 914400 w 1569492"/>
                    <a:gd name="connsiteY1" fmla="*/ 812042 h 1146412"/>
                    <a:gd name="connsiteX2" fmla="*/ 1569492 w 1569492"/>
                    <a:gd name="connsiteY2" fmla="*/ 0 h 1146412"/>
                  </a:gdLst>
                  <a:ahLst/>
                  <a:cxnLst>
                    <a:cxn ang="0">
                      <a:pos x="connsiteX0" y="connsiteY0"/>
                    </a:cxn>
                    <a:cxn ang="0">
                      <a:pos x="connsiteX1" y="connsiteY1"/>
                    </a:cxn>
                    <a:cxn ang="0">
                      <a:pos x="connsiteX2" y="connsiteY2"/>
                    </a:cxn>
                  </a:cxnLst>
                  <a:rect l="l" t="t" r="r" b="b"/>
                  <a:pathLst>
                    <a:path w="1569492" h="1146412">
                      <a:moveTo>
                        <a:pt x="0" y="1146412"/>
                      </a:moveTo>
                      <a:cubicBezTo>
                        <a:pt x="326409" y="1074761"/>
                        <a:pt x="652818" y="1003111"/>
                        <a:pt x="914400" y="812042"/>
                      </a:cubicBezTo>
                      <a:cubicBezTo>
                        <a:pt x="1175982" y="620973"/>
                        <a:pt x="1355677" y="332096"/>
                        <a:pt x="1569492" y="0"/>
                      </a:cubicBezTo>
                    </a:path>
                  </a:pathLst>
                </a:cu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dirty="0">
                    <a:solidFill>
                      <a:prstClr val="white"/>
                    </a:solidFill>
                    <a:latin typeface="cmss10"/>
                    <a:cs typeface="CMU Bright" panose="02000603000000000000" pitchFamily="2" charset="0"/>
                  </a:endParaRPr>
                </a:p>
              </p:txBody>
            </p:sp>
          </p:grpSp>
          <p:sp>
            <p:nvSpPr>
              <p:cNvPr id="210" name="Line 13"/>
              <p:cNvSpPr>
                <a:spLocks noChangeShapeType="1"/>
              </p:cNvSpPr>
              <p:nvPr/>
            </p:nvSpPr>
            <p:spPr bwMode="auto">
              <a:xfrm flipV="1">
                <a:off x="2601511" y="4493737"/>
                <a:ext cx="5095" cy="1243584"/>
              </a:xfrm>
              <a:prstGeom prst="line">
                <a:avLst/>
              </a:prstGeom>
              <a:noFill/>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fontAlgn="base">
                  <a:spcBef>
                    <a:spcPct val="0"/>
                  </a:spcBef>
                  <a:spcAft>
                    <a:spcPct val="0"/>
                  </a:spcAft>
                </a:pPr>
                <a:endParaRPr lang="en-US" sz="2000" dirty="0">
                  <a:solidFill>
                    <a:prstClr val="white"/>
                  </a:solidFill>
                  <a:latin typeface="cmss10"/>
                  <a:cs typeface="CMU Bright" panose="02000603000000000000" pitchFamily="2" charset="0"/>
                </a:endParaRPr>
              </a:p>
            </p:txBody>
          </p:sp>
        </p:grpSp>
        <p:sp>
          <p:nvSpPr>
            <p:cNvPr id="27" name="Freeform 26"/>
            <p:cNvSpPr/>
            <p:nvPr/>
          </p:nvSpPr>
          <p:spPr>
            <a:xfrm>
              <a:off x="457200" y="5341619"/>
              <a:ext cx="2133600" cy="390271"/>
            </a:xfrm>
            <a:custGeom>
              <a:avLst/>
              <a:gdLst>
                <a:gd name="connsiteX0" fmla="*/ 1554480 w 1562793"/>
                <a:gd name="connsiteY0" fmla="*/ 0 h 1188720"/>
                <a:gd name="connsiteX1" fmla="*/ 1562793 w 1562793"/>
                <a:gd name="connsiteY1" fmla="*/ 1188720 h 1188720"/>
                <a:gd name="connsiteX2" fmla="*/ 0 w 1562793"/>
                <a:gd name="connsiteY2" fmla="*/ 1188720 h 1188720"/>
                <a:gd name="connsiteX3" fmla="*/ 0 w 1562793"/>
                <a:gd name="connsiteY3" fmla="*/ 1113906 h 1188720"/>
                <a:gd name="connsiteX4" fmla="*/ 241069 w 1562793"/>
                <a:gd name="connsiteY4" fmla="*/ 1055717 h 1188720"/>
                <a:gd name="connsiteX5" fmla="*/ 681643 w 1562793"/>
                <a:gd name="connsiteY5" fmla="*/ 914400 h 1188720"/>
                <a:gd name="connsiteX6" fmla="*/ 931025 w 1562793"/>
                <a:gd name="connsiteY6" fmla="*/ 756459 h 1188720"/>
                <a:gd name="connsiteX7" fmla="*/ 1105593 w 1562793"/>
                <a:gd name="connsiteY7" fmla="*/ 565266 h 1188720"/>
                <a:gd name="connsiteX8" fmla="*/ 1454727 w 1562793"/>
                <a:gd name="connsiteY8" fmla="*/ 174568 h 1188720"/>
                <a:gd name="connsiteX9" fmla="*/ 1554480 w 1562793"/>
                <a:gd name="connsiteY9" fmla="*/ 0 h 1188720"/>
                <a:gd name="connsiteX0" fmla="*/ 1554480 w 1562793"/>
                <a:gd name="connsiteY0" fmla="*/ 0 h 1188720"/>
                <a:gd name="connsiteX1" fmla="*/ 1562793 w 1562793"/>
                <a:gd name="connsiteY1" fmla="*/ 1188720 h 1188720"/>
                <a:gd name="connsiteX2" fmla="*/ 0 w 1562793"/>
                <a:gd name="connsiteY2" fmla="*/ 1188720 h 1188720"/>
                <a:gd name="connsiteX3" fmla="*/ 0 w 1562793"/>
                <a:gd name="connsiteY3" fmla="*/ 1113906 h 1188720"/>
                <a:gd name="connsiteX4" fmla="*/ 241069 w 1562793"/>
                <a:gd name="connsiteY4" fmla="*/ 1055717 h 1188720"/>
                <a:gd name="connsiteX5" fmla="*/ 681643 w 1562793"/>
                <a:gd name="connsiteY5" fmla="*/ 914400 h 1188720"/>
                <a:gd name="connsiteX6" fmla="*/ 931025 w 1562793"/>
                <a:gd name="connsiteY6" fmla="*/ 756459 h 1188720"/>
                <a:gd name="connsiteX7" fmla="*/ 1130498 w 1562793"/>
                <a:gd name="connsiteY7" fmla="*/ 577962 h 1188720"/>
                <a:gd name="connsiteX8" fmla="*/ 1454727 w 1562793"/>
                <a:gd name="connsiteY8" fmla="*/ 174568 h 1188720"/>
                <a:gd name="connsiteX9" fmla="*/ 1554480 w 1562793"/>
                <a:gd name="connsiteY9" fmla="*/ 0 h 1188720"/>
                <a:gd name="connsiteX0" fmla="*/ 1554480 w 1562793"/>
                <a:gd name="connsiteY0" fmla="*/ 0 h 1188720"/>
                <a:gd name="connsiteX1" fmla="*/ 1562793 w 1562793"/>
                <a:gd name="connsiteY1" fmla="*/ 1188720 h 1188720"/>
                <a:gd name="connsiteX2" fmla="*/ 0 w 1562793"/>
                <a:gd name="connsiteY2" fmla="*/ 1188720 h 1188720"/>
                <a:gd name="connsiteX3" fmla="*/ 0 w 1562793"/>
                <a:gd name="connsiteY3" fmla="*/ 1113906 h 1188720"/>
                <a:gd name="connsiteX4" fmla="*/ 241069 w 1562793"/>
                <a:gd name="connsiteY4" fmla="*/ 1055717 h 1188720"/>
                <a:gd name="connsiteX5" fmla="*/ 681643 w 1562793"/>
                <a:gd name="connsiteY5" fmla="*/ 914400 h 1188720"/>
                <a:gd name="connsiteX6" fmla="*/ 931025 w 1562793"/>
                <a:gd name="connsiteY6" fmla="*/ 756459 h 1188720"/>
                <a:gd name="connsiteX7" fmla="*/ 1130498 w 1562793"/>
                <a:gd name="connsiteY7" fmla="*/ 577962 h 1188720"/>
                <a:gd name="connsiteX8" fmla="*/ 1432936 w 1562793"/>
                <a:gd name="connsiteY8" fmla="*/ 161872 h 1188720"/>
                <a:gd name="connsiteX9" fmla="*/ 1554480 w 1562793"/>
                <a:gd name="connsiteY9" fmla="*/ 0 h 1188720"/>
                <a:gd name="connsiteX0" fmla="*/ 1548254 w 1562793"/>
                <a:gd name="connsiteY0" fmla="*/ 0 h 1223636"/>
                <a:gd name="connsiteX1" fmla="*/ 1562793 w 1562793"/>
                <a:gd name="connsiteY1" fmla="*/ 1223636 h 1223636"/>
                <a:gd name="connsiteX2" fmla="*/ 0 w 1562793"/>
                <a:gd name="connsiteY2" fmla="*/ 1223636 h 1223636"/>
                <a:gd name="connsiteX3" fmla="*/ 0 w 1562793"/>
                <a:gd name="connsiteY3" fmla="*/ 1148822 h 1223636"/>
                <a:gd name="connsiteX4" fmla="*/ 241069 w 1562793"/>
                <a:gd name="connsiteY4" fmla="*/ 1090633 h 1223636"/>
                <a:gd name="connsiteX5" fmla="*/ 681643 w 1562793"/>
                <a:gd name="connsiteY5" fmla="*/ 949316 h 1223636"/>
                <a:gd name="connsiteX6" fmla="*/ 931025 w 1562793"/>
                <a:gd name="connsiteY6" fmla="*/ 791375 h 1223636"/>
                <a:gd name="connsiteX7" fmla="*/ 1130498 w 1562793"/>
                <a:gd name="connsiteY7" fmla="*/ 612878 h 1223636"/>
                <a:gd name="connsiteX8" fmla="*/ 1432936 w 1562793"/>
                <a:gd name="connsiteY8" fmla="*/ 196788 h 1223636"/>
                <a:gd name="connsiteX9" fmla="*/ 1548254 w 1562793"/>
                <a:gd name="connsiteY9" fmla="*/ 0 h 1223636"/>
                <a:gd name="connsiteX0" fmla="*/ 1548254 w 1562793"/>
                <a:gd name="connsiteY0" fmla="*/ 0 h 1223636"/>
                <a:gd name="connsiteX1" fmla="*/ 1562793 w 1562793"/>
                <a:gd name="connsiteY1" fmla="*/ 1223636 h 1223636"/>
                <a:gd name="connsiteX2" fmla="*/ 0 w 1562793"/>
                <a:gd name="connsiteY2" fmla="*/ 1223636 h 1223636"/>
                <a:gd name="connsiteX3" fmla="*/ 28018 w 1562793"/>
                <a:gd name="connsiteY3" fmla="*/ 1136125 h 1223636"/>
                <a:gd name="connsiteX4" fmla="*/ 241069 w 1562793"/>
                <a:gd name="connsiteY4" fmla="*/ 1090633 h 1223636"/>
                <a:gd name="connsiteX5" fmla="*/ 681643 w 1562793"/>
                <a:gd name="connsiteY5" fmla="*/ 949316 h 1223636"/>
                <a:gd name="connsiteX6" fmla="*/ 931025 w 1562793"/>
                <a:gd name="connsiteY6" fmla="*/ 791375 h 1223636"/>
                <a:gd name="connsiteX7" fmla="*/ 1130498 w 1562793"/>
                <a:gd name="connsiteY7" fmla="*/ 612878 h 1223636"/>
                <a:gd name="connsiteX8" fmla="*/ 1432936 w 1562793"/>
                <a:gd name="connsiteY8" fmla="*/ 196788 h 1223636"/>
                <a:gd name="connsiteX9" fmla="*/ 1548254 w 1562793"/>
                <a:gd name="connsiteY9" fmla="*/ 0 h 1223636"/>
                <a:gd name="connsiteX0" fmla="*/ 1523349 w 1537888"/>
                <a:gd name="connsiteY0" fmla="*/ 0 h 1236333"/>
                <a:gd name="connsiteX1" fmla="*/ 1537888 w 1537888"/>
                <a:gd name="connsiteY1" fmla="*/ 1223636 h 1236333"/>
                <a:gd name="connsiteX2" fmla="*/ 0 w 1537888"/>
                <a:gd name="connsiteY2" fmla="*/ 1236333 h 1236333"/>
                <a:gd name="connsiteX3" fmla="*/ 3113 w 1537888"/>
                <a:gd name="connsiteY3" fmla="*/ 1136125 h 1236333"/>
                <a:gd name="connsiteX4" fmla="*/ 216164 w 1537888"/>
                <a:gd name="connsiteY4" fmla="*/ 1090633 h 1236333"/>
                <a:gd name="connsiteX5" fmla="*/ 656738 w 1537888"/>
                <a:gd name="connsiteY5" fmla="*/ 949316 h 1236333"/>
                <a:gd name="connsiteX6" fmla="*/ 906120 w 1537888"/>
                <a:gd name="connsiteY6" fmla="*/ 791375 h 1236333"/>
                <a:gd name="connsiteX7" fmla="*/ 1105593 w 1537888"/>
                <a:gd name="connsiteY7" fmla="*/ 612878 h 1236333"/>
                <a:gd name="connsiteX8" fmla="*/ 1408031 w 1537888"/>
                <a:gd name="connsiteY8" fmla="*/ 196788 h 1236333"/>
                <a:gd name="connsiteX9" fmla="*/ 1523349 w 1537888"/>
                <a:gd name="connsiteY9" fmla="*/ 0 h 1236333"/>
                <a:gd name="connsiteX0" fmla="*/ 1520536 w 1535075"/>
                <a:gd name="connsiteY0" fmla="*/ 0 h 1226811"/>
                <a:gd name="connsiteX1" fmla="*/ 1535075 w 1535075"/>
                <a:gd name="connsiteY1" fmla="*/ 1223636 h 1226811"/>
                <a:gd name="connsiteX2" fmla="*/ 300 w 1535075"/>
                <a:gd name="connsiteY2" fmla="*/ 1226811 h 1226811"/>
                <a:gd name="connsiteX3" fmla="*/ 300 w 1535075"/>
                <a:gd name="connsiteY3" fmla="*/ 1136125 h 1226811"/>
                <a:gd name="connsiteX4" fmla="*/ 213351 w 1535075"/>
                <a:gd name="connsiteY4" fmla="*/ 1090633 h 1226811"/>
                <a:gd name="connsiteX5" fmla="*/ 653925 w 1535075"/>
                <a:gd name="connsiteY5" fmla="*/ 949316 h 1226811"/>
                <a:gd name="connsiteX6" fmla="*/ 903307 w 1535075"/>
                <a:gd name="connsiteY6" fmla="*/ 791375 h 1226811"/>
                <a:gd name="connsiteX7" fmla="*/ 1102780 w 1535075"/>
                <a:gd name="connsiteY7" fmla="*/ 612878 h 1226811"/>
                <a:gd name="connsiteX8" fmla="*/ 1405218 w 1535075"/>
                <a:gd name="connsiteY8" fmla="*/ 196788 h 1226811"/>
                <a:gd name="connsiteX9" fmla="*/ 1520536 w 1535075"/>
                <a:gd name="connsiteY9" fmla="*/ 0 h 1226811"/>
                <a:gd name="connsiteX0" fmla="*/ 1526462 w 1541001"/>
                <a:gd name="connsiteY0" fmla="*/ 0 h 1226811"/>
                <a:gd name="connsiteX1" fmla="*/ 1541001 w 1541001"/>
                <a:gd name="connsiteY1" fmla="*/ 1223636 h 1226811"/>
                <a:gd name="connsiteX2" fmla="*/ 0 w 1541001"/>
                <a:gd name="connsiteY2" fmla="*/ 1226811 h 1226811"/>
                <a:gd name="connsiteX3" fmla="*/ 6226 w 1541001"/>
                <a:gd name="connsiteY3" fmla="*/ 1136125 h 1226811"/>
                <a:gd name="connsiteX4" fmla="*/ 219277 w 1541001"/>
                <a:gd name="connsiteY4" fmla="*/ 1090633 h 1226811"/>
                <a:gd name="connsiteX5" fmla="*/ 659851 w 1541001"/>
                <a:gd name="connsiteY5" fmla="*/ 949316 h 1226811"/>
                <a:gd name="connsiteX6" fmla="*/ 909233 w 1541001"/>
                <a:gd name="connsiteY6" fmla="*/ 791375 h 1226811"/>
                <a:gd name="connsiteX7" fmla="*/ 1108706 w 1541001"/>
                <a:gd name="connsiteY7" fmla="*/ 612878 h 1226811"/>
                <a:gd name="connsiteX8" fmla="*/ 1411144 w 1541001"/>
                <a:gd name="connsiteY8" fmla="*/ 196788 h 1226811"/>
                <a:gd name="connsiteX9" fmla="*/ 1526462 w 1541001"/>
                <a:gd name="connsiteY9" fmla="*/ 0 h 1226811"/>
                <a:gd name="connsiteX0" fmla="*/ 1529713 w 1544252"/>
                <a:gd name="connsiteY0" fmla="*/ 0 h 1226811"/>
                <a:gd name="connsiteX1" fmla="*/ 1544252 w 1544252"/>
                <a:gd name="connsiteY1" fmla="*/ 1223636 h 1226811"/>
                <a:gd name="connsiteX2" fmla="*/ 3251 w 1544252"/>
                <a:gd name="connsiteY2" fmla="*/ 1226811 h 1226811"/>
                <a:gd name="connsiteX3" fmla="*/ 138 w 1544252"/>
                <a:gd name="connsiteY3" fmla="*/ 1136125 h 1226811"/>
                <a:gd name="connsiteX4" fmla="*/ 222528 w 1544252"/>
                <a:gd name="connsiteY4" fmla="*/ 1090633 h 1226811"/>
                <a:gd name="connsiteX5" fmla="*/ 663102 w 1544252"/>
                <a:gd name="connsiteY5" fmla="*/ 949316 h 1226811"/>
                <a:gd name="connsiteX6" fmla="*/ 912484 w 1544252"/>
                <a:gd name="connsiteY6" fmla="*/ 791375 h 1226811"/>
                <a:gd name="connsiteX7" fmla="*/ 1111957 w 1544252"/>
                <a:gd name="connsiteY7" fmla="*/ 612878 h 1226811"/>
                <a:gd name="connsiteX8" fmla="*/ 1414395 w 1544252"/>
                <a:gd name="connsiteY8" fmla="*/ 196788 h 1226811"/>
                <a:gd name="connsiteX9" fmla="*/ 1529713 w 1544252"/>
                <a:gd name="connsiteY9" fmla="*/ 0 h 1226811"/>
                <a:gd name="connsiteX0" fmla="*/ 1526462 w 1541001"/>
                <a:gd name="connsiteY0" fmla="*/ 0 h 1226811"/>
                <a:gd name="connsiteX1" fmla="*/ 1541001 w 1541001"/>
                <a:gd name="connsiteY1" fmla="*/ 1223636 h 1226811"/>
                <a:gd name="connsiteX2" fmla="*/ 0 w 1541001"/>
                <a:gd name="connsiteY2" fmla="*/ 1226811 h 1226811"/>
                <a:gd name="connsiteX3" fmla="*/ 1556 w 1541001"/>
                <a:gd name="connsiteY3" fmla="*/ 1138506 h 1226811"/>
                <a:gd name="connsiteX4" fmla="*/ 219277 w 1541001"/>
                <a:gd name="connsiteY4" fmla="*/ 1090633 h 1226811"/>
                <a:gd name="connsiteX5" fmla="*/ 659851 w 1541001"/>
                <a:gd name="connsiteY5" fmla="*/ 949316 h 1226811"/>
                <a:gd name="connsiteX6" fmla="*/ 909233 w 1541001"/>
                <a:gd name="connsiteY6" fmla="*/ 791375 h 1226811"/>
                <a:gd name="connsiteX7" fmla="*/ 1108706 w 1541001"/>
                <a:gd name="connsiteY7" fmla="*/ 612878 h 1226811"/>
                <a:gd name="connsiteX8" fmla="*/ 1411144 w 1541001"/>
                <a:gd name="connsiteY8" fmla="*/ 196788 h 1226811"/>
                <a:gd name="connsiteX9" fmla="*/ 1526462 w 1541001"/>
                <a:gd name="connsiteY9" fmla="*/ 0 h 1226811"/>
                <a:gd name="connsiteX0" fmla="*/ 1526462 w 1541001"/>
                <a:gd name="connsiteY0" fmla="*/ 0 h 1226811"/>
                <a:gd name="connsiteX1" fmla="*/ 1541001 w 1541001"/>
                <a:gd name="connsiteY1" fmla="*/ 1223636 h 1226811"/>
                <a:gd name="connsiteX2" fmla="*/ 0 w 1541001"/>
                <a:gd name="connsiteY2" fmla="*/ 1226811 h 1226811"/>
                <a:gd name="connsiteX3" fmla="*/ 1556 w 1541001"/>
                <a:gd name="connsiteY3" fmla="*/ 1138506 h 1226811"/>
                <a:gd name="connsiteX4" fmla="*/ 219277 w 1541001"/>
                <a:gd name="connsiteY4" fmla="*/ 1090633 h 1226811"/>
                <a:gd name="connsiteX5" fmla="*/ 650512 w 1541001"/>
                <a:gd name="connsiteY5" fmla="*/ 937412 h 1226811"/>
                <a:gd name="connsiteX6" fmla="*/ 909233 w 1541001"/>
                <a:gd name="connsiteY6" fmla="*/ 791375 h 1226811"/>
                <a:gd name="connsiteX7" fmla="*/ 1108706 w 1541001"/>
                <a:gd name="connsiteY7" fmla="*/ 612878 h 1226811"/>
                <a:gd name="connsiteX8" fmla="*/ 1411144 w 1541001"/>
                <a:gd name="connsiteY8" fmla="*/ 196788 h 1226811"/>
                <a:gd name="connsiteX9" fmla="*/ 1526462 w 1541001"/>
                <a:gd name="connsiteY9" fmla="*/ 0 h 1226811"/>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0512 w 1541001"/>
                <a:gd name="connsiteY5" fmla="*/ 944554 h 1233953"/>
                <a:gd name="connsiteX6" fmla="*/ 909233 w 1541001"/>
                <a:gd name="connsiteY6" fmla="*/ 798517 h 1233953"/>
                <a:gd name="connsiteX7" fmla="*/ 1108706 w 1541001"/>
                <a:gd name="connsiteY7" fmla="*/ 620020 h 1233953"/>
                <a:gd name="connsiteX8" fmla="*/ 1411144 w 1541001"/>
                <a:gd name="connsiteY8" fmla="*/ 203930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0512 w 1541001"/>
                <a:gd name="connsiteY5" fmla="*/ 944554 h 1233953"/>
                <a:gd name="connsiteX6" fmla="*/ 909233 w 1541001"/>
                <a:gd name="connsiteY6" fmla="*/ 798517 h 1233953"/>
                <a:gd name="connsiteX7" fmla="*/ 1108706 w 1541001"/>
                <a:gd name="connsiteY7" fmla="*/ 620020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0512 w 1541001"/>
                <a:gd name="connsiteY5" fmla="*/ 944554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62187 w 1541001"/>
                <a:gd name="connsiteY5" fmla="*/ 958838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5183 w 1541001"/>
                <a:gd name="connsiteY5" fmla="*/ 954077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19277 w 1541001"/>
                <a:gd name="connsiteY4" fmla="*/ 1097775 h 1233953"/>
                <a:gd name="connsiteX5" fmla="*/ 655183 w 1541001"/>
                <a:gd name="connsiteY5" fmla="*/ 954077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21793 w 1541001"/>
                <a:gd name="connsiteY0" fmla="*/ 0 h 1233953"/>
                <a:gd name="connsiteX1" fmla="*/ 1541001 w 1541001"/>
                <a:gd name="connsiteY1" fmla="*/ 1230778 h 1233953"/>
                <a:gd name="connsiteX2" fmla="*/ 0 w 1541001"/>
                <a:gd name="connsiteY2" fmla="*/ 1233953 h 1233953"/>
                <a:gd name="connsiteX3" fmla="*/ 1556 w 1541001"/>
                <a:gd name="connsiteY3" fmla="*/ 1145648 h 1233953"/>
                <a:gd name="connsiteX4" fmla="*/ 226281 w 1541001"/>
                <a:gd name="connsiteY4" fmla="*/ 1104917 h 1233953"/>
                <a:gd name="connsiteX5" fmla="*/ 655183 w 1541001"/>
                <a:gd name="connsiteY5" fmla="*/ 954077 h 1233953"/>
                <a:gd name="connsiteX6" fmla="*/ 909233 w 1541001"/>
                <a:gd name="connsiteY6" fmla="*/ 798517 h 1233953"/>
                <a:gd name="connsiteX7" fmla="*/ 1104037 w 1541001"/>
                <a:gd name="connsiteY7" fmla="*/ 610497 h 1233953"/>
                <a:gd name="connsiteX8" fmla="*/ 1401804 w 1541001"/>
                <a:gd name="connsiteY8" fmla="*/ 196789 h 1233953"/>
                <a:gd name="connsiteX9" fmla="*/ 1521793 w 1541001"/>
                <a:gd name="connsiteY9" fmla="*/ 0 h 1233953"/>
                <a:gd name="connsiteX0" fmla="*/ 1538956 w 1558164"/>
                <a:gd name="connsiteY0" fmla="*/ 0 h 1233953"/>
                <a:gd name="connsiteX1" fmla="*/ 1558164 w 1558164"/>
                <a:gd name="connsiteY1" fmla="*/ 1230778 h 1233953"/>
                <a:gd name="connsiteX2" fmla="*/ 17163 w 1558164"/>
                <a:gd name="connsiteY2" fmla="*/ 1233953 h 1233953"/>
                <a:gd name="connsiteX3" fmla="*/ 40 w 1558164"/>
                <a:gd name="connsiteY3" fmla="*/ 1157551 h 1233953"/>
                <a:gd name="connsiteX4" fmla="*/ 243444 w 1558164"/>
                <a:gd name="connsiteY4" fmla="*/ 1104917 h 1233953"/>
                <a:gd name="connsiteX5" fmla="*/ 672346 w 1558164"/>
                <a:gd name="connsiteY5" fmla="*/ 954077 h 1233953"/>
                <a:gd name="connsiteX6" fmla="*/ 926396 w 1558164"/>
                <a:gd name="connsiteY6" fmla="*/ 798517 h 1233953"/>
                <a:gd name="connsiteX7" fmla="*/ 1121200 w 1558164"/>
                <a:gd name="connsiteY7" fmla="*/ 610497 h 1233953"/>
                <a:gd name="connsiteX8" fmla="*/ 1418967 w 1558164"/>
                <a:gd name="connsiteY8" fmla="*/ 196789 h 1233953"/>
                <a:gd name="connsiteX9" fmla="*/ 1538956 w 1558164"/>
                <a:gd name="connsiteY9" fmla="*/ 0 h 1233953"/>
                <a:gd name="connsiteX0" fmla="*/ 1539147 w 1558355"/>
                <a:gd name="connsiteY0" fmla="*/ 0 h 1233953"/>
                <a:gd name="connsiteX1" fmla="*/ 1558355 w 1558355"/>
                <a:gd name="connsiteY1" fmla="*/ 1230778 h 1233953"/>
                <a:gd name="connsiteX2" fmla="*/ 1010 w 1558355"/>
                <a:gd name="connsiteY2" fmla="*/ 1233953 h 1233953"/>
                <a:gd name="connsiteX3" fmla="*/ 231 w 1558355"/>
                <a:gd name="connsiteY3" fmla="*/ 1157551 h 1233953"/>
                <a:gd name="connsiteX4" fmla="*/ 243635 w 1558355"/>
                <a:gd name="connsiteY4" fmla="*/ 1104917 h 1233953"/>
                <a:gd name="connsiteX5" fmla="*/ 672537 w 1558355"/>
                <a:gd name="connsiteY5" fmla="*/ 954077 h 1233953"/>
                <a:gd name="connsiteX6" fmla="*/ 926587 w 1558355"/>
                <a:gd name="connsiteY6" fmla="*/ 798517 h 1233953"/>
                <a:gd name="connsiteX7" fmla="*/ 1121391 w 1558355"/>
                <a:gd name="connsiteY7" fmla="*/ 610497 h 1233953"/>
                <a:gd name="connsiteX8" fmla="*/ 1419158 w 1558355"/>
                <a:gd name="connsiteY8" fmla="*/ 196789 h 1233953"/>
                <a:gd name="connsiteX9" fmla="*/ 1539147 w 1558355"/>
                <a:gd name="connsiteY9" fmla="*/ 0 h 1233953"/>
                <a:gd name="connsiteX0" fmla="*/ 1548317 w 1567525"/>
                <a:gd name="connsiteY0" fmla="*/ 0 h 1233953"/>
                <a:gd name="connsiteX1" fmla="*/ 1567525 w 1567525"/>
                <a:gd name="connsiteY1" fmla="*/ 1230778 h 1233953"/>
                <a:gd name="connsiteX2" fmla="*/ 10180 w 1567525"/>
                <a:gd name="connsiteY2" fmla="*/ 1233953 h 1233953"/>
                <a:gd name="connsiteX3" fmla="*/ 62 w 1567525"/>
                <a:gd name="connsiteY3" fmla="*/ 1157551 h 1233953"/>
                <a:gd name="connsiteX4" fmla="*/ 252805 w 1567525"/>
                <a:gd name="connsiteY4" fmla="*/ 1104917 h 1233953"/>
                <a:gd name="connsiteX5" fmla="*/ 681707 w 1567525"/>
                <a:gd name="connsiteY5" fmla="*/ 954077 h 1233953"/>
                <a:gd name="connsiteX6" fmla="*/ 935757 w 1567525"/>
                <a:gd name="connsiteY6" fmla="*/ 798517 h 1233953"/>
                <a:gd name="connsiteX7" fmla="*/ 1130561 w 1567525"/>
                <a:gd name="connsiteY7" fmla="*/ 610497 h 1233953"/>
                <a:gd name="connsiteX8" fmla="*/ 1428328 w 1567525"/>
                <a:gd name="connsiteY8" fmla="*/ 196789 h 1233953"/>
                <a:gd name="connsiteX9" fmla="*/ 1548317 w 1567525"/>
                <a:gd name="connsiteY9" fmla="*/ 0 h 1233953"/>
                <a:gd name="connsiteX0" fmla="*/ 1549812 w 1569020"/>
                <a:gd name="connsiteY0" fmla="*/ 0 h 1233953"/>
                <a:gd name="connsiteX1" fmla="*/ 1569020 w 1569020"/>
                <a:gd name="connsiteY1" fmla="*/ 1230778 h 1233953"/>
                <a:gd name="connsiteX2" fmla="*/ 0 w 1569020"/>
                <a:gd name="connsiteY2" fmla="*/ 1233953 h 1233953"/>
                <a:gd name="connsiteX3" fmla="*/ 1557 w 1569020"/>
                <a:gd name="connsiteY3" fmla="*/ 1157551 h 1233953"/>
                <a:gd name="connsiteX4" fmla="*/ 254300 w 1569020"/>
                <a:gd name="connsiteY4" fmla="*/ 1104917 h 1233953"/>
                <a:gd name="connsiteX5" fmla="*/ 683202 w 1569020"/>
                <a:gd name="connsiteY5" fmla="*/ 954077 h 1233953"/>
                <a:gd name="connsiteX6" fmla="*/ 937252 w 1569020"/>
                <a:gd name="connsiteY6" fmla="*/ 798517 h 1233953"/>
                <a:gd name="connsiteX7" fmla="*/ 1132056 w 1569020"/>
                <a:gd name="connsiteY7" fmla="*/ 610497 h 1233953"/>
                <a:gd name="connsiteX8" fmla="*/ 1429823 w 1569020"/>
                <a:gd name="connsiteY8" fmla="*/ 196789 h 1233953"/>
                <a:gd name="connsiteX9" fmla="*/ 1549812 w 1569020"/>
                <a:gd name="connsiteY9" fmla="*/ 0 h 1233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020" h="1233953">
                  <a:moveTo>
                    <a:pt x="1549812" y="0"/>
                  </a:moveTo>
                  <a:lnTo>
                    <a:pt x="1569020" y="1230778"/>
                  </a:lnTo>
                  <a:lnTo>
                    <a:pt x="0" y="1233953"/>
                  </a:lnTo>
                  <a:cubicBezTo>
                    <a:pt x="1038" y="1200550"/>
                    <a:pt x="519" y="1190954"/>
                    <a:pt x="1557" y="1157551"/>
                  </a:cubicBezTo>
                  <a:lnTo>
                    <a:pt x="254300" y="1104917"/>
                  </a:lnTo>
                  <a:cubicBezTo>
                    <a:pt x="399602" y="1057018"/>
                    <a:pt x="549574" y="1016259"/>
                    <a:pt x="683202" y="954077"/>
                  </a:cubicBezTo>
                  <a:lnTo>
                    <a:pt x="937252" y="798517"/>
                  </a:lnTo>
                  <a:lnTo>
                    <a:pt x="1132056" y="610497"/>
                  </a:lnTo>
                  <a:lnTo>
                    <a:pt x="1429823" y="196789"/>
                  </a:lnTo>
                  <a:lnTo>
                    <a:pt x="1549812" y="0"/>
                  </a:lnTo>
                  <a:close/>
                </a:path>
              </a:pathLst>
            </a:cu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dirty="0">
                <a:solidFill>
                  <a:srgbClr val="FFFFFF"/>
                </a:solidFill>
                <a:latin typeface="cmss10"/>
                <a:cs typeface="CMU Bright" panose="02000603000000000000" pitchFamily="2" charset="0"/>
              </a:endParaRPr>
            </a:p>
          </p:txBody>
        </p:sp>
        <p:sp>
          <p:nvSpPr>
            <p:cNvPr id="28" name="Freeform 27"/>
            <p:cNvSpPr/>
            <p:nvPr/>
          </p:nvSpPr>
          <p:spPr>
            <a:xfrm>
              <a:off x="300036" y="5648325"/>
              <a:ext cx="731520" cy="80962"/>
            </a:xfrm>
            <a:custGeom>
              <a:avLst/>
              <a:gdLst>
                <a:gd name="connsiteX0" fmla="*/ 719137 w 719137"/>
                <a:gd name="connsiteY0" fmla="*/ 0 h 80962"/>
                <a:gd name="connsiteX1" fmla="*/ 295275 w 719137"/>
                <a:gd name="connsiteY1" fmla="*/ 57150 h 80962"/>
                <a:gd name="connsiteX2" fmla="*/ 0 w 719137"/>
                <a:gd name="connsiteY2" fmla="*/ 80962 h 80962"/>
              </a:gdLst>
              <a:ahLst/>
              <a:cxnLst>
                <a:cxn ang="0">
                  <a:pos x="connsiteX0" y="connsiteY0"/>
                </a:cxn>
                <a:cxn ang="0">
                  <a:pos x="connsiteX1" y="connsiteY1"/>
                </a:cxn>
                <a:cxn ang="0">
                  <a:pos x="connsiteX2" y="connsiteY2"/>
                </a:cxn>
              </a:cxnLst>
              <a:rect l="l" t="t" r="r" b="b"/>
              <a:pathLst>
                <a:path w="719137" h="80962">
                  <a:moveTo>
                    <a:pt x="719137" y="0"/>
                  </a:moveTo>
                  <a:lnTo>
                    <a:pt x="295275" y="57150"/>
                  </a:lnTo>
                  <a:cubicBezTo>
                    <a:pt x="175419" y="70644"/>
                    <a:pt x="59531" y="72231"/>
                    <a:pt x="0" y="80962"/>
                  </a:cubicBezTo>
                </a:path>
              </a:pathLst>
            </a:cu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a:solidFill>
                  <a:prstClr val="white"/>
                </a:solidFill>
              </a:endParaRPr>
            </a:p>
          </p:txBody>
        </p:sp>
      </p:grpSp>
      <p:sp>
        <p:nvSpPr>
          <p:cNvPr id="29" name="Freeform 28"/>
          <p:cNvSpPr/>
          <p:nvPr/>
        </p:nvSpPr>
        <p:spPr>
          <a:xfrm flipH="1">
            <a:off x="9727143" y="5418576"/>
            <a:ext cx="731520" cy="80963"/>
          </a:xfrm>
          <a:custGeom>
            <a:avLst/>
            <a:gdLst>
              <a:gd name="connsiteX0" fmla="*/ 719137 w 719137"/>
              <a:gd name="connsiteY0" fmla="*/ 0 h 80962"/>
              <a:gd name="connsiteX1" fmla="*/ 295275 w 719137"/>
              <a:gd name="connsiteY1" fmla="*/ 57150 h 80962"/>
              <a:gd name="connsiteX2" fmla="*/ 0 w 719137"/>
              <a:gd name="connsiteY2" fmla="*/ 80962 h 80962"/>
            </a:gdLst>
            <a:ahLst/>
            <a:cxnLst>
              <a:cxn ang="0">
                <a:pos x="connsiteX0" y="connsiteY0"/>
              </a:cxn>
              <a:cxn ang="0">
                <a:pos x="connsiteX1" y="connsiteY1"/>
              </a:cxn>
              <a:cxn ang="0">
                <a:pos x="connsiteX2" y="connsiteY2"/>
              </a:cxn>
            </a:cxnLst>
            <a:rect l="l" t="t" r="r" b="b"/>
            <a:pathLst>
              <a:path w="719137" h="80962">
                <a:moveTo>
                  <a:pt x="719137" y="0"/>
                </a:moveTo>
                <a:lnTo>
                  <a:pt x="295275" y="57150"/>
                </a:lnTo>
                <a:cubicBezTo>
                  <a:pt x="175419" y="70644"/>
                  <a:pt x="59531" y="72231"/>
                  <a:pt x="0" y="80962"/>
                </a:cubicBezTo>
              </a:path>
            </a:pathLst>
          </a:custGeom>
          <a:noFill/>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a:solidFill>
                <a:prstClr val="white"/>
              </a:solidFill>
            </a:endParaRPr>
          </a:p>
        </p:txBody>
      </p:sp>
      <p:sp>
        <p:nvSpPr>
          <p:cNvPr id="30" name="Line 28"/>
          <p:cNvSpPr>
            <a:spLocks noChangeShapeType="1"/>
          </p:cNvSpPr>
          <p:nvPr/>
        </p:nvSpPr>
        <p:spPr bwMode="auto">
          <a:xfrm flipV="1">
            <a:off x="1828800" y="5505642"/>
            <a:ext cx="8610600" cy="1462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31" name="Text Box 7"/>
          <p:cNvSpPr txBox="1">
            <a:spLocks noChangeArrowheads="1"/>
          </p:cNvSpPr>
          <p:nvPr/>
        </p:nvSpPr>
        <p:spPr bwMode="auto">
          <a:xfrm>
            <a:off x="1524000" y="203203"/>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indent="0" algn="ctr" eaLnBrk="1" fontAlgn="base" hangingPunct="1">
              <a:spcBef>
                <a:spcPct val="0"/>
              </a:spcBef>
              <a:spcAft>
                <a:spcPct val="0"/>
              </a:spcAft>
            </a:pPr>
            <a:r>
              <a:rPr lang="en-US" sz="2400" b="1" dirty="0">
                <a:solidFill>
                  <a:srgbClr val="002060"/>
                </a:solidFill>
                <a:latin typeface="Arial"/>
                <a:cs typeface="Arial"/>
              </a:rPr>
              <a:t>The Value of Improving Teacher Quality</a:t>
            </a:r>
          </a:p>
        </p:txBody>
      </p:sp>
    </p:spTree>
    <p:extLst>
      <p:ext uri="{BB962C8B-B14F-4D97-AF65-F5344CB8AC3E}">
        <p14:creationId xmlns:p14="http://schemas.microsoft.com/office/powerpoint/2010/main" val="39969153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22" presetClass="exit" presetSubtype="2" fill="hold" nodeType="withEffect">
                                  <p:stCondLst>
                                    <p:cond delay="0"/>
                                  </p:stCondLst>
                                  <p:childTnLst>
                                    <p:animEffect transition="out" filter="wipe(right)">
                                      <p:cBhvr>
                                        <p:cTn id="8" dur="1000"/>
                                        <p:tgtEl>
                                          <p:spTgt spid="2"/>
                                        </p:tgtEl>
                                      </p:cBhvr>
                                    </p:animEffect>
                                    <p:set>
                                      <p:cBhvr>
                                        <p:cTn id="9" dur="1" fill="hold">
                                          <p:stCondLst>
                                            <p:cond delay="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Line 9"/>
          <p:cNvSpPr>
            <a:spLocks noChangeShapeType="1"/>
          </p:cNvSpPr>
          <p:nvPr/>
        </p:nvSpPr>
        <p:spPr bwMode="auto">
          <a:xfrm>
            <a:off x="2227265" y="4419970"/>
            <a:ext cx="7853363" cy="1588"/>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102" name="Line 10"/>
          <p:cNvSpPr>
            <a:spLocks noChangeShapeType="1"/>
          </p:cNvSpPr>
          <p:nvPr/>
        </p:nvSpPr>
        <p:spPr bwMode="auto">
          <a:xfrm>
            <a:off x="2227265" y="3329426"/>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103" name="Line 11"/>
          <p:cNvSpPr>
            <a:spLocks noChangeShapeType="1"/>
          </p:cNvSpPr>
          <p:nvPr/>
        </p:nvSpPr>
        <p:spPr bwMode="auto">
          <a:xfrm>
            <a:off x="2227265" y="2243577"/>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104" name="Line 12"/>
          <p:cNvSpPr>
            <a:spLocks noChangeShapeType="1"/>
          </p:cNvSpPr>
          <p:nvPr/>
        </p:nvSpPr>
        <p:spPr bwMode="auto">
          <a:xfrm>
            <a:off x="2227265" y="1151377"/>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cxnSp>
        <p:nvCxnSpPr>
          <p:cNvPr id="3" name="Straight Connector 2"/>
          <p:cNvCxnSpPr/>
          <p:nvPr/>
        </p:nvCxnSpPr>
        <p:spPr>
          <a:xfrm>
            <a:off x="6149340" y="1143000"/>
            <a:ext cx="0" cy="4370832"/>
          </a:xfrm>
          <a:prstGeom prst="line">
            <a:avLst/>
          </a:prstGeom>
          <a:noFill/>
          <a:ln>
            <a:solidFill>
              <a:srgbClr val="385D8A">
                <a:alpha val="25098"/>
              </a:srgbClr>
            </a:solidFill>
          </a:ln>
        </p:spPr>
        <p:style>
          <a:lnRef idx="2">
            <a:schemeClr val="accent1">
              <a:shade val="50000"/>
            </a:schemeClr>
          </a:lnRef>
          <a:fillRef idx="1">
            <a:schemeClr val="accent1"/>
          </a:fillRef>
          <a:effectRef idx="0">
            <a:schemeClr val="accent1"/>
          </a:effectRef>
          <a:fontRef idx="minor">
            <a:schemeClr val="lt1"/>
          </a:fontRef>
        </p:style>
      </p:cxnSp>
      <p:sp>
        <p:nvSpPr>
          <p:cNvPr id="30" name="Line 8"/>
          <p:cNvSpPr>
            <a:spLocks noChangeShapeType="1"/>
          </p:cNvSpPr>
          <p:nvPr/>
        </p:nvSpPr>
        <p:spPr bwMode="auto">
          <a:xfrm>
            <a:off x="2227265" y="5512170"/>
            <a:ext cx="7853363" cy="1588"/>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27" name="TextBox 26"/>
          <p:cNvSpPr txBox="1"/>
          <p:nvPr/>
        </p:nvSpPr>
        <p:spPr>
          <a:xfrm>
            <a:off x="1905000" y="1919715"/>
            <a:ext cx="7851648" cy="615553"/>
          </a:xfrm>
          <a:prstGeom prst="rect">
            <a:avLst/>
          </a:prstGeom>
          <a:noFill/>
        </p:spPr>
        <p:txBody>
          <a:bodyPr wrap="square" rtlCol="0">
            <a:spAutoFit/>
          </a:bodyPr>
          <a:lstStyle/>
          <a:p>
            <a:pPr fontAlgn="base">
              <a:spcBef>
                <a:spcPct val="0"/>
              </a:spcBef>
              <a:spcAft>
                <a:spcPct val="0"/>
              </a:spcAft>
            </a:pPr>
            <a:r>
              <a:rPr lang="en-US" sz="3400" dirty="0" smtClean="0">
                <a:solidFill>
                  <a:srgbClr val="C00000"/>
                </a:solidFill>
                <a:latin typeface="Arial" pitchFamily="34" charset="0"/>
                <a:ea typeface="Kozuka Gothic Pro M"/>
                <a:cs typeface="Arial" pitchFamily="34" charset="0"/>
              </a:rPr>
              <a:t>+$80,000 </a:t>
            </a:r>
            <a:r>
              <a:rPr lang="en-US" sz="3400" dirty="0">
                <a:solidFill>
                  <a:prstClr val="black"/>
                </a:solidFill>
                <a:latin typeface="Arial" pitchFamily="34" charset="0"/>
                <a:ea typeface="Kozuka Gothic Pro M"/>
                <a:cs typeface="Arial" pitchFamily="34" charset="0"/>
              </a:rPr>
              <a:t>lifetime earnings per child</a:t>
            </a:r>
          </a:p>
        </p:txBody>
      </p:sp>
      <p:sp>
        <p:nvSpPr>
          <p:cNvPr id="28" name="TextBox 27"/>
          <p:cNvSpPr txBox="1"/>
          <p:nvPr/>
        </p:nvSpPr>
        <p:spPr>
          <a:xfrm>
            <a:off x="1905000" y="2432484"/>
            <a:ext cx="8534400" cy="1138773"/>
          </a:xfrm>
          <a:prstGeom prst="rect">
            <a:avLst/>
          </a:prstGeom>
          <a:noFill/>
        </p:spPr>
        <p:txBody>
          <a:bodyPr wrap="square" rtlCol="0">
            <a:spAutoFit/>
          </a:bodyPr>
          <a:lstStyle/>
          <a:p>
            <a:pPr fontAlgn="base">
              <a:spcBef>
                <a:spcPct val="0"/>
              </a:spcBef>
              <a:spcAft>
                <a:spcPct val="0"/>
              </a:spcAft>
            </a:pPr>
            <a:r>
              <a:rPr lang="en-US" sz="3400" dirty="0">
                <a:solidFill>
                  <a:srgbClr val="C00000"/>
                </a:solidFill>
                <a:latin typeface="Arial" pitchFamily="34" charset="0"/>
                <a:ea typeface="Kozuka Gothic Pro M"/>
                <a:cs typeface="Arial" pitchFamily="34" charset="0"/>
              </a:rPr>
              <a:t>= </a:t>
            </a:r>
            <a:r>
              <a:rPr lang="en-US" sz="3400" dirty="0" smtClean="0">
                <a:solidFill>
                  <a:srgbClr val="C00000"/>
                </a:solidFill>
                <a:latin typeface="Arial" pitchFamily="34" charset="0"/>
                <a:ea typeface="Kozuka Gothic Pro M"/>
                <a:cs typeface="Arial" pitchFamily="34" charset="0"/>
              </a:rPr>
              <a:t>$2.2 </a:t>
            </a:r>
            <a:r>
              <a:rPr lang="en-US" sz="3400" dirty="0">
                <a:solidFill>
                  <a:srgbClr val="C00000"/>
                </a:solidFill>
                <a:latin typeface="Arial" pitchFamily="34" charset="0"/>
                <a:ea typeface="Kozuka Gothic Pro M"/>
                <a:cs typeface="Arial" pitchFamily="34" charset="0"/>
              </a:rPr>
              <a:t>million</a:t>
            </a:r>
            <a:r>
              <a:rPr lang="en-US" sz="3400" dirty="0">
                <a:solidFill>
                  <a:prstClr val="black"/>
                </a:solidFill>
                <a:latin typeface="Arial" pitchFamily="34" charset="0"/>
                <a:ea typeface="Kozuka Gothic Pro M"/>
                <a:cs typeface="Arial" pitchFamily="34" charset="0"/>
              </a:rPr>
              <a:t> per classroom of 28 students</a:t>
            </a:r>
          </a:p>
          <a:p>
            <a:pPr fontAlgn="base">
              <a:spcBef>
                <a:spcPct val="0"/>
              </a:spcBef>
              <a:spcAft>
                <a:spcPct val="0"/>
              </a:spcAft>
            </a:pPr>
            <a:r>
              <a:rPr lang="en-US" sz="3400" dirty="0">
                <a:solidFill>
                  <a:srgbClr val="C00000"/>
                </a:solidFill>
                <a:latin typeface="Arial" pitchFamily="34" charset="0"/>
                <a:ea typeface="Kozuka Gothic Pro M"/>
                <a:cs typeface="Arial" pitchFamily="34" charset="0"/>
              </a:rPr>
              <a:t>= </a:t>
            </a:r>
            <a:r>
              <a:rPr lang="en-US" sz="3400" dirty="0" smtClean="0">
                <a:solidFill>
                  <a:srgbClr val="C00000"/>
                </a:solidFill>
                <a:latin typeface="Arial" pitchFamily="34" charset="0"/>
                <a:ea typeface="Kozuka Gothic Pro M"/>
                <a:cs typeface="Arial" pitchFamily="34" charset="0"/>
              </a:rPr>
              <a:t>$407,000 </a:t>
            </a:r>
            <a:r>
              <a:rPr lang="en-US" sz="3400" dirty="0">
                <a:solidFill>
                  <a:prstClr val="black"/>
                </a:solidFill>
                <a:latin typeface="Arial" pitchFamily="34" charset="0"/>
                <a:ea typeface="Kozuka Gothic Pro M"/>
                <a:cs typeface="Arial" pitchFamily="34" charset="0"/>
              </a:rPr>
              <a:t>in present value at 5% int. rate</a:t>
            </a:r>
          </a:p>
        </p:txBody>
      </p:sp>
      <p:grpSp>
        <p:nvGrpSpPr>
          <p:cNvPr id="47" name="Group 46"/>
          <p:cNvGrpSpPr/>
          <p:nvPr/>
        </p:nvGrpSpPr>
        <p:grpSpPr>
          <a:xfrm>
            <a:off x="4114800" y="5513493"/>
            <a:ext cx="4038600" cy="91139"/>
            <a:chOff x="2935877" y="5938849"/>
            <a:chExt cx="4038600" cy="91139"/>
          </a:xfrm>
          <a:effectLst>
            <a:reflection endPos="0" dist="50800" dir="5400000" sy="-100000" algn="bl" rotWithShape="0"/>
          </a:effectLst>
        </p:grpSpPr>
        <p:sp>
          <p:nvSpPr>
            <p:cNvPr id="48" name="Line 48"/>
            <p:cNvSpPr>
              <a:spLocks noChangeShapeType="1"/>
            </p:cNvSpPr>
            <p:nvPr/>
          </p:nvSpPr>
          <p:spPr bwMode="auto">
            <a:xfrm>
              <a:off x="2935877" y="5938849"/>
              <a:ext cx="1544" cy="91139"/>
            </a:xfrm>
            <a:prstGeom prst="line">
              <a:avLst/>
            </a:prstGeom>
            <a:noFill/>
            <a:ln w="11113">
              <a:solidFill>
                <a:srgbClr val="000000">
                  <a:alpha val="25000"/>
                </a:srgbClr>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49" name="Line 50"/>
            <p:cNvSpPr>
              <a:spLocks noChangeShapeType="1"/>
            </p:cNvSpPr>
            <p:nvPr/>
          </p:nvSpPr>
          <p:spPr bwMode="auto">
            <a:xfrm>
              <a:off x="4966223" y="5938849"/>
              <a:ext cx="1544" cy="91139"/>
            </a:xfrm>
            <a:prstGeom prst="line">
              <a:avLst/>
            </a:prstGeom>
            <a:noFill/>
            <a:ln w="11113">
              <a:solidFill>
                <a:srgbClr val="000000">
                  <a:alpha val="25000"/>
                </a:srgbClr>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50" name="Line 52"/>
            <p:cNvSpPr>
              <a:spLocks noChangeShapeType="1"/>
            </p:cNvSpPr>
            <p:nvPr/>
          </p:nvSpPr>
          <p:spPr bwMode="auto">
            <a:xfrm>
              <a:off x="6972933" y="5938849"/>
              <a:ext cx="1544" cy="91139"/>
            </a:xfrm>
            <a:prstGeom prst="line">
              <a:avLst/>
            </a:prstGeom>
            <a:noFill/>
            <a:ln w="11113">
              <a:solidFill>
                <a:srgbClr val="000000">
                  <a:alpha val="25000"/>
                </a:srgbClr>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grpSp>
      <p:sp>
        <p:nvSpPr>
          <p:cNvPr id="52" name="Rectangle 6"/>
          <p:cNvSpPr>
            <a:spLocks noChangeArrowheads="1"/>
          </p:cNvSpPr>
          <p:nvPr/>
        </p:nvSpPr>
        <p:spPr bwMode="auto">
          <a:xfrm>
            <a:off x="2362204" y="6046078"/>
            <a:ext cx="7578725" cy="30777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sz="2000" dirty="0">
                <a:solidFill>
                  <a:prstClr val="white">
                    <a:lumMod val="75000"/>
                  </a:prstClr>
                </a:solidFill>
                <a:latin typeface="Arial" pitchFamily="34" charset="0"/>
                <a:ea typeface="Kozuka Gothic Pro M" pitchFamily="34" charset="-128"/>
                <a:cs typeface="Arial" pitchFamily="34" charset="0"/>
              </a:rPr>
              <a:t>Teacher Quality (Value-Added) Percentile</a:t>
            </a:r>
          </a:p>
        </p:txBody>
      </p:sp>
      <p:sp>
        <p:nvSpPr>
          <p:cNvPr id="53" name="Rectangle 47"/>
          <p:cNvSpPr>
            <a:spLocks noChangeArrowheads="1"/>
          </p:cNvSpPr>
          <p:nvPr/>
        </p:nvSpPr>
        <p:spPr bwMode="auto">
          <a:xfrm>
            <a:off x="3934679" y="5632697"/>
            <a:ext cx="35586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dirty="0">
                <a:solidFill>
                  <a:prstClr val="white">
                    <a:lumMod val="75000"/>
                  </a:prstClr>
                </a:solidFill>
                <a:latin typeface="Arial" pitchFamily="34" charset="0"/>
                <a:ea typeface="Kozuka Gothic Pro M" pitchFamily="34" charset="-128"/>
                <a:cs typeface="Arial" pitchFamily="34" charset="0"/>
              </a:rPr>
              <a:t>5th</a:t>
            </a:r>
          </a:p>
        </p:txBody>
      </p:sp>
      <p:sp>
        <p:nvSpPr>
          <p:cNvPr id="54" name="Rectangle 55"/>
          <p:cNvSpPr>
            <a:spLocks noChangeArrowheads="1"/>
          </p:cNvSpPr>
          <p:nvPr/>
        </p:nvSpPr>
        <p:spPr bwMode="auto">
          <a:xfrm>
            <a:off x="7966288" y="5632731"/>
            <a:ext cx="448841" cy="276999"/>
          </a:xfrm>
          <a:prstGeom prst="rect">
            <a:avLst/>
          </a:prstGeom>
          <a:noFill/>
          <a:ln>
            <a:noFill/>
          </a:ln>
          <a:effectLst>
            <a:reflection endPos="0" dist="50800" dir="5400000" sy="-100000" algn="bl" rotWithShape="0"/>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a:solidFill>
                  <a:prstClr val="white">
                    <a:lumMod val="75000"/>
                  </a:prstClr>
                </a:solidFill>
                <a:latin typeface="Arial" pitchFamily="34" charset="0"/>
                <a:ea typeface="Kozuka Gothic Pro M" pitchFamily="34" charset="-128"/>
                <a:cs typeface="Arial" pitchFamily="34" charset="0"/>
              </a:rPr>
              <a:t>95th</a:t>
            </a:r>
          </a:p>
        </p:txBody>
      </p:sp>
      <p:sp>
        <p:nvSpPr>
          <p:cNvPr id="55" name="Rectangle 51"/>
          <p:cNvSpPr>
            <a:spLocks noChangeArrowheads="1"/>
          </p:cNvSpPr>
          <p:nvPr/>
        </p:nvSpPr>
        <p:spPr bwMode="auto">
          <a:xfrm>
            <a:off x="5823047" y="5632697"/>
            <a:ext cx="7566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0" tIns="0" rIns="0" bIns="0">
            <a:spAutoFit/>
          </a:bodyPr>
          <a:lstStyle/>
          <a:p>
            <a:pPr algn="ctr" fontAlgn="base">
              <a:spcBef>
                <a:spcPct val="0"/>
              </a:spcBef>
              <a:spcAft>
                <a:spcPct val="0"/>
              </a:spcAft>
            </a:pPr>
            <a:r>
              <a:rPr lang="en-US" dirty="0">
                <a:solidFill>
                  <a:prstClr val="white">
                    <a:lumMod val="75000"/>
                  </a:prstClr>
                </a:solidFill>
                <a:latin typeface="Arial" pitchFamily="34" charset="0"/>
                <a:ea typeface="Kozuka Gothic Pro M" pitchFamily="34" charset="-128"/>
                <a:cs typeface="Arial" pitchFamily="34" charset="0"/>
              </a:rPr>
              <a:t>Median</a:t>
            </a:r>
          </a:p>
        </p:txBody>
      </p:sp>
      <p:grpSp>
        <p:nvGrpSpPr>
          <p:cNvPr id="60" name="Group 59"/>
          <p:cNvGrpSpPr/>
          <p:nvPr/>
        </p:nvGrpSpPr>
        <p:grpSpPr>
          <a:xfrm>
            <a:off x="4122016" y="1155504"/>
            <a:ext cx="5612749" cy="4265224"/>
            <a:chOff x="2599898" y="1349434"/>
            <a:chExt cx="5612749" cy="4285397"/>
          </a:xfrm>
          <a:effectLst>
            <a:outerShdw blurRad="50800" dist="38100" dir="2700000" algn="tl" rotWithShape="0">
              <a:prstClr val="black">
                <a:alpha val="40000"/>
              </a:prstClr>
            </a:outerShdw>
            <a:reflection endPos="0" dist="50800" dir="5400000" sy="-100000" algn="bl" rotWithShape="0"/>
          </a:effectLst>
        </p:grpSpPr>
        <p:sp>
          <p:nvSpPr>
            <p:cNvPr id="61" name="Freeform 60"/>
            <p:cNvSpPr/>
            <p:nvPr/>
          </p:nvSpPr>
          <p:spPr>
            <a:xfrm>
              <a:off x="2599898" y="1357952"/>
              <a:ext cx="1992574" cy="3138985"/>
            </a:xfrm>
            <a:custGeom>
              <a:avLst/>
              <a:gdLst>
                <a:gd name="connsiteX0" fmla="*/ 0 w 7130955"/>
                <a:gd name="connsiteY0" fmla="*/ 4293990 h 4348581"/>
                <a:gd name="connsiteX1" fmla="*/ 914400 w 7130955"/>
                <a:gd name="connsiteY1" fmla="*/ 3959620 h 4348581"/>
                <a:gd name="connsiteX2" fmla="*/ 1569492 w 7130955"/>
                <a:gd name="connsiteY2" fmla="*/ 3147578 h 4348581"/>
                <a:gd name="connsiteX3" fmla="*/ 2197289 w 7130955"/>
                <a:gd name="connsiteY3" fmla="*/ 1967047 h 4348581"/>
                <a:gd name="connsiteX4" fmla="*/ 2927445 w 7130955"/>
                <a:gd name="connsiteY4" fmla="*/ 534032 h 4348581"/>
                <a:gd name="connsiteX5" fmla="*/ 3562066 w 7130955"/>
                <a:gd name="connsiteY5" fmla="*/ 8593 h 4348581"/>
                <a:gd name="connsiteX6" fmla="*/ 4135271 w 7130955"/>
                <a:gd name="connsiteY6" fmla="*/ 336139 h 4348581"/>
                <a:gd name="connsiteX7" fmla="*/ 4913194 w 7130955"/>
                <a:gd name="connsiteY7" fmla="*/ 1857865 h 4348581"/>
                <a:gd name="connsiteX8" fmla="*/ 5745707 w 7130955"/>
                <a:gd name="connsiteY8" fmla="*/ 3434181 h 4348581"/>
                <a:gd name="connsiteX9" fmla="*/ 6660107 w 7130955"/>
                <a:gd name="connsiteY9" fmla="*/ 4184808 h 4348581"/>
                <a:gd name="connsiteX10" fmla="*/ 7130955 w 7130955"/>
                <a:gd name="connsiteY10" fmla="*/ 4348581 h 4348581"/>
                <a:gd name="connsiteX0" fmla="*/ 0 w 6660107"/>
                <a:gd name="connsiteY0" fmla="*/ 4293990 h 4293990"/>
                <a:gd name="connsiteX1" fmla="*/ 914400 w 6660107"/>
                <a:gd name="connsiteY1" fmla="*/ 3959620 h 4293990"/>
                <a:gd name="connsiteX2" fmla="*/ 1569492 w 6660107"/>
                <a:gd name="connsiteY2" fmla="*/ 3147578 h 4293990"/>
                <a:gd name="connsiteX3" fmla="*/ 2197289 w 6660107"/>
                <a:gd name="connsiteY3" fmla="*/ 1967047 h 4293990"/>
                <a:gd name="connsiteX4" fmla="*/ 2927445 w 6660107"/>
                <a:gd name="connsiteY4" fmla="*/ 534032 h 4293990"/>
                <a:gd name="connsiteX5" fmla="*/ 3562066 w 6660107"/>
                <a:gd name="connsiteY5" fmla="*/ 8593 h 4293990"/>
                <a:gd name="connsiteX6" fmla="*/ 4135271 w 6660107"/>
                <a:gd name="connsiteY6" fmla="*/ 336139 h 4293990"/>
                <a:gd name="connsiteX7" fmla="*/ 4913194 w 6660107"/>
                <a:gd name="connsiteY7" fmla="*/ 1857865 h 4293990"/>
                <a:gd name="connsiteX8" fmla="*/ 5745707 w 6660107"/>
                <a:gd name="connsiteY8" fmla="*/ 3434181 h 4293990"/>
                <a:gd name="connsiteX9" fmla="*/ 6660107 w 6660107"/>
                <a:gd name="connsiteY9" fmla="*/ 4184808 h 4293990"/>
                <a:gd name="connsiteX0" fmla="*/ 0 w 5745707"/>
                <a:gd name="connsiteY0" fmla="*/ 4293990 h 4293990"/>
                <a:gd name="connsiteX1" fmla="*/ 914400 w 5745707"/>
                <a:gd name="connsiteY1" fmla="*/ 3959620 h 4293990"/>
                <a:gd name="connsiteX2" fmla="*/ 1569492 w 5745707"/>
                <a:gd name="connsiteY2" fmla="*/ 3147578 h 4293990"/>
                <a:gd name="connsiteX3" fmla="*/ 2197289 w 5745707"/>
                <a:gd name="connsiteY3" fmla="*/ 1967047 h 4293990"/>
                <a:gd name="connsiteX4" fmla="*/ 2927445 w 5745707"/>
                <a:gd name="connsiteY4" fmla="*/ 534032 h 4293990"/>
                <a:gd name="connsiteX5" fmla="*/ 3562066 w 5745707"/>
                <a:gd name="connsiteY5" fmla="*/ 8593 h 4293990"/>
                <a:gd name="connsiteX6" fmla="*/ 4135271 w 5745707"/>
                <a:gd name="connsiteY6" fmla="*/ 336139 h 4293990"/>
                <a:gd name="connsiteX7" fmla="*/ 4913194 w 5745707"/>
                <a:gd name="connsiteY7" fmla="*/ 1857865 h 4293990"/>
                <a:gd name="connsiteX8" fmla="*/ 5745707 w 5745707"/>
                <a:gd name="connsiteY8" fmla="*/ 3434181 h 4293990"/>
                <a:gd name="connsiteX0" fmla="*/ 0 w 4913194"/>
                <a:gd name="connsiteY0" fmla="*/ 4293990 h 4293990"/>
                <a:gd name="connsiteX1" fmla="*/ 914400 w 4913194"/>
                <a:gd name="connsiteY1" fmla="*/ 3959620 h 4293990"/>
                <a:gd name="connsiteX2" fmla="*/ 1569492 w 4913194"/>
                <a:gd name="connsiteY2" fmla="*/ 3147578 h 4293990"/>
                <a:gd name="connsiteX3" fmla="*/ 2197289 w 4913194"/>
                <a:gd name="connsiteY3" fmla="*/ 1967047 h 4293990"/>
                <a:gd name="connsiteX4" fmla="*/ 2927445 w 4913194"/>
                <a:gd name="connsiteY4" fmla="*/ 534032 h 4293990"/>
                <a:gd name="connsiteX5" fmla="*/ 3562066 w 4913194"/>
                <a:gd name="connsiteY5" fmla="*/ 8593 h 4293990"/>
                <a:gd name="connsiteX6" fmla="*/ 4135271 w 4913194"/>
                <a:gd name="connsiteY6" fmla="*/ 336139 h 4293990"/>
                <a:gd name="connsiteX7" fmla="*/ 4913194 w 4913194"/>
                <a:gd name="connsiteY7" fmla="*/ 1857865 h 4293990"/>
                <a:gd name="connsiteX0" fmla="*/ 0 w 4135271"/>
                <a:gd name="connsiteY0" fmla="*/ 4293990 h 4293990"/>
                <a:gd name="connsiteX1" fmla="*/ 914400 w 4135271"/>
                <a:gd name="connsiteY1" fmla="*/ 3959620 h 4293990"/>
                <a:gd name="connsiteX2" fmla="*/ 1569492 w 4135271"/>
                <a:gd name="connsiteY2" fmla="*/ 3147578 h 4293990"/>
                <a:gd name="connsiteX3" fmla="*/ 2197289 w 4135271"/>
                <a:gd name="connsiteY3" fmla="*/ 1967047 h 4293990"/>
                <a:gd name="connsiteX4" fmla="*/ 2927445 w 4135271"/>
                <a:gd name="connsiteY4" fmla="*/ 534032 h 4293990"/>
                <a:gd name="connsiteX5" fmla="*/ 3562066 w 4135271"/>
                <a:gd name="connsiteY5" fmla="*/ 8593 h 4293990"/>
                <a:gd name="connsiteX6" fmla="*/ 4135271 w 4135271"/>
                <a:gd name="connsiteY6" fmla="*/ 336139 h 4293990"/>
                <a:gd name="connsiteX0" fmla="*/ 0 w 3562066"/>
                <a:gd name="connsiteY0" fmla="*/ 4285397 h 4285397"/>
                <a:gd name="connsiteX1" fmla="*/ 914400 w 3562066"/>
                <a:gd name="connsiteY1" fmla="*/ 3951027 h 4285397"/>
                <a:gd name="connsiteX2" fmla="*/ 1569492 w 3562066"/>
                <a:gd name="connsiteY2" fmla="*/ 3138985 h 4285397"/>
                <a:gd name="connsiteX3" fmla="*/ 2197289 w 3562066"/>
                <a:gd name="connsiteY3" fmla="*/ 1958454 h 4285397"/>
                <a:gd name="connsiteX4" fmla="*/ 2927445 w 3562066"/>
                <a:gd name="connsiteY4" fmla="*/ 525439 h 4285397"/>
                <a:gd name="connsiteX5" fmla="*/ 3562066 w 3562066"/>
                <a:gd name="connsiteY5" fmla="*/ 0 h 4285397"/>
                <a:gd name="connsiteX0" fmla="*/ 0 w 2647666"/>
                <a:gd name="connsiteY0" fmla="*/ 3951027 h 3951027"/>
                <a:gd name="connsiteX1" fmla="*/ 655092 w 2647666"/>
                <a:gd name="connsiteY1" fmla="*/ 3138985 h 3951027"/>
                <a:gd name="connsiteX2" fmla="*/ 1282889 w 2647666"/>
                <a:gd name="connsiteY2" fmla="*/ 1958454 h 3951027"/>
                <a:gd name="connsiteX3" fmla="*/ 2013045 w 2647666"/>
                <a:gd name="connsiteY3" fmla="*/ 525439 h 3951027"/>
                <a:gd name="connsiteX4" fmla="*/ 2647666 w 2647666"/>
                <a:gd name="connsiteY4" fmla="*/ 0 h 3951027"/>
                <a:gd name="connsiteX0" fmla="*/ 0 w 1992574"/>
                <a:gd name="connsiteY0" fmla="*/ 3138985 h 3138985"/>
                <a:gd name="connsiteX1" fmla="*/ 627797 w 1992574"/>
                <a:gd name="connsiteY1" fmla="*/ 1958454 h 3138985"/>
                <a:gd name="connsiteX2" fmla="*/ 1357953 w 1992574"/>
                <a:gd name="connsiteY2" fmla="*/ 525439 h 3138985"/>
                <a:gd name="connsiteX3" fmla="*/ 1992574 w 1992574"/>
                <a:gd name="connsiteY3" fmla="*/ 0 h 3138985"/>
              </a:gdLst>
              <a:ahLst/>
              <a:cxnLst>
                <a:cxn ang="0">
                  <a:pos x="connsiteX0" y="connsiteY0"/>
                </a:cxn>
                <a:cxn ang="0">
                  <a:pos x="connsiteX1" y="connsiteY1"/>
                </a:cxn>
                <a:cxn ang="0">
                  <a:pos x="connsiteX2" y="connsiteY2"/>
                </a:cxn>
                <a:cxn ang="0">
                  <a:pos x="connsiteX3" y="connsiteY3"/>
                </a:cxn>
              </a:cxnLst>
              <a:rect l="l" t="t" r="r" b="b"/>
              <a:pathLst>
                <a:path w="1992574" h="3138985">
                  <a:moveTo>
                    <a:pt x="0" y="3138985"/>
                  </a:moveTo>
                  <a:cubicBezTo>
                    <a:pt x="213815" y="2806889"/>
                    <a:pt x="401472" y="2394045"/>
                    <a:pt x="627797" y="1958454"/>
                  </a:cubicBezTo>
                  <a:cubicBezTo>
                    <a:pt x="854123" y="1522863"/>
                    <a:pt x="1130490" y="851848"/>
                    <a:pt x="1357953" y="525439"/>
                  </a:cubicBezTo>
                  <a:cubicBezTo>
                    <a:pt x="1585416" y="199030"/>
                    <a:pt x="1791270" y="32982"/>
                    <a:pt x="1992574" y="0"/>
                  </a:cubicBezTo>
                </a:path>
              </a:pathLst>
            </a:custGeom>
            <a:noFill/>
            <a:ln>
              <a:solidFill>
                <a:srgbClr val="385D8A">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dirty="0">
                <a:solidFill>
                  <a:prstClr val="white"/>
                </a:solidFill>
                <a:latin typeface="cmss10"/>
                <a:cs typeface="CMU Bright" panose="02000603000000000000" pitchFamily="2" charset="0"/>
              </a:endParaRPr>
            </a:p>
          </p:txBody>
        </p:sp>
        <p:sp>
          <p:nvSpPr>
            <p:cNvPr id="62" name="Freeform 61"/>
            <p:cNvSpPr/>
            <p:nvPr/>
          </p:nvSpPr>
          <p:spPr>
            <a:xfrm flipH="1">
              <a:off x="4650581" y="1349434"/>
              <a:ext cx="3562066" cy="4285397"/>
            </a:xfrm>
            <a:custGeom>
              <a:avLst/>
              <a:gdLst>
                <a:gd name="connsiteX0" fmla="*/ 0 w 7130955"/>
                <a:gd name="connsiteY0" fmla="*/ 4293990 h 4348581"/>
                <a:gd name="connsiteX1" fmla="*/ 914400 w 7130955"/>
                <a:gd name="connsiteY1" fmla="*/ 3959620 h 4348581"/>
                <a:gd name="connsiteX2" fmla="*/ 1569492 w 7130955"/>
                <a:gd name="connsiteY2" fmla="*/ 3147578 h 4348581"/>
                <a:gd name="connsiteX3" fmla="*/ 2197289 w 7130955"/>
                <a:gd name="connsiteY3" fmla="*/ 1967047 h 4348581"/>
                <a:gd name="connsiteX4" fmla="*/ 2927445 w 7130955"/>
                <a:gd name="connsiteY4" fmla="*/ 534032 h 4348581"/>
                <a:gd name="connsiteX5" fmla="*/ 3562066 w 7130955"/>
                <a:gd name="connsiteY5" fmla="*/ 8593 h 4348581"/>
                <a:gd name="connsiteX6" fmla="*/ 4135271 w 7130955"/>
                <a:gd name="connsiteY6" fmla="*/ 336139 h 4348581"/>
                <a:gd name="connsiteX7" fmla="*/ 4913194 w 7130955"/>
                <a:gd name="connsiteY7" fmla="*/ 1857865 h 4348581"/>
                <a:gd name="connsiteX8" fmla="*/ 5745707 w 7130955"/>
                <a:gd name="connsiteY8" fmla="*/ 3434181 h 4348581"/>
                <a:gd name="connsiteX9" fmla="*/ 6660107 w 7130955"/>
                <a:gd name="connsiteY9" fmla="*/ 4184808 h 4348581"/>
                <a:gd name="connsiteX10" fmla="*/ 7130955 w 7130955"/>
                <a:gd name="connsiteY10" fmla="*/ 4348581 h 4348581"/>
                <a:gd name="connsiteX0" fmla="*/ 0 w 6660107"/>
                <a:gd name="connsiteY0" fmla="*/ 4293990 h 4293990"/>
                <a:gd name="connsiteX1" fmla="*/ 914400 w 6660107"/>
                <a:gd name="connsiteY1" fmla="*/ 3959620 h 4293990"/>
                <a:gd name="connsiteX2" fmla="*/ 1569492 w 6660107"/>
                <a:gd name="connsiteY2" fmla="*/ 3147578 h 4293990"/>
                <a:gd name="connsiteX3" fmla="*/ 2197289 w 6660107"/>
                <a:gd name="connsiteY3" fmla="*/ 1967047 h 4293990"/>
                <a:gd name="connsiteX4" fmla="*/ 2927445 w 6660107"/>
                <a:gd name="connsiteY4" fmla="*/ 534032 h 4293990"/>
                <a:gd name="connsiteX5" fmla="*/ 3562066 w 6660107"/>
                <a:gd name="connsiteY5" fmla="*/ 8593 h 4293990"/>
                <a:gd name="connsiteX6" fmla="*/ 4135271 w 6660107"/>
                <a:gd name="connsiteY6" fmla="*/ 336139 h 4293990"/>
                <a:gd name="connsiteX7" fmla="*/ 4913194 w 6660107"/>
                <a:gd name="connsiteY7" fmla="*/ 1857865 h 4293990"/>
                <a:gd name="connsiteX8" fmla="*/ 5745707 w 6660107"/>
                <a:gd name="connsiteY8" fmla="*/ 3434181 h 4293990"/>
                <a:gd name="connsiteX9" fmla="*/ 6660107 w 6660107"/>
                <a:gd name="connsiteY9" fmla="*/ 4184808 h 4293990"/>
                <a:gd name="connsiteX0" fmla="*/ 0 w 5745707"/>
                <a:gd name="connsiteY0" fmla="*/ 4293990 h 4293990"/>
                <a:gd name="connsiteX1" fmla="*/ 914400 w 5745707"/>
                <a:gd name="connsiteY1" fmla="*/ 3959620 h 4293990"/>
                <a:gd name="connsiteX2" fmla="*/ 1569492 w 5745707"/>
                <a:gd name="connsiteY2" fmla="*/ 3147578 h 4293990"/>
                <a:gd name="connsiteX3" fmla="*/ 2197289 w 5745707"/>
                <a:gd name="connsiteY3" fmla="*/ 1967047 h 4293990"/>
                <a:gd name="connsiteX4" fmla="*/ 2927445 w 5745707"/>
                <a:gd name="connsiteY4" fmla="*/ 534032 h 4293990"/>
                <a:gd name="connsiteX5" fmla="*/ 3562066 w 5745707"/>
                <a:gd name="connsiteY5" fmla="*/ 8593 h 4293990"/>
                <a:gd name="connsiteX6" fmla="*/ 4135271 w 5745707"/>
                <a:gd name="connsiteY6" fmla="*/ 336139 h 4293990"/>
                <a:gd name="connsiteX7" fmla="*/ 4913194 w 5745707"/>
                <a:gd name="connsiteY7" fmla="*/ 1857865 h 4293990"/>
                <a:gd name="connsiteX8" fmla="*/ 5745707 w 5745707"/>
                <a:gd name="connsiteY8" fmla="*/ 3434181 h 4293990"/>
                <a:gd name="connsiteX0" fmla="*/ 0 w 4913194"/>
                <a:gd name="connsiteY0" fmla="*/ 4293990 h 4293990"/>
                <a:gd name="connsiteX1" fmla="*/ 914400 w 4913194"/>
                <a:gd name="connsiteY1" fmla="*/ 3959620 h 4293990"/>
                <a:gd name="connsiteX2" fmla="*/ 1569492 w 4913194"/>
                <a:gd name="connsiteY2" fmla="*/ 3147578 h 4293990"/>
                <a:gd name="connsiteX3" fmla="*/ 2197289 w 4913194"/>
                <a:gd name="connsiteY3" fmla="*/ 1967047 h 4293990"/>
                <a:gd name="connsiteX4" fmla="*/ 2927445 w 4913194"/>
                <a:gd name="connsiteY4" fmla="*/ 534032 h 4293990"/>
                <a:gd name="connsiteX5" fmla="*/ 3562066 w 4913194"/>
                <a:gd name="connsiteY5" fmla="*/ 8593 h 4293990"/>
                <a:gd name="connsiteX6" fmla="*/ 4135271 w 4913194"/>
                <a:gd name="connsiteY6" fmla="*/ 336139 h 4293990"/>
                <a:gd name="connsiteX7" fmla="*/ 4913194 w 4913194"/>
                <a:gd name="connsiteY7" fmla="*/ 1857865 h 4293990"/>
                <a:gd name="connsiteX0" fmla="*/ 0 w 4135271"/>
                <a:gd name="connsiteY0" fmla="*/ 4293990 h 4293990"/>
                <a:gd name="connsiteX1" fmla="*/ 914400 w 4135271"/>
                <a:gd name="connsiteY1" fmla="*/ 3959620 h 4293990"/>
                <a:gd name="connsiteX2" fmla="*/ 1569492 w 4135271"/>
                <a:gd name="connsiteY2" fmla="*/ 3147578 h 4293990"/>
                <a:gd name="connsiteX3" fmla="*/ 2197289 w 4135271"/>
                <a:gd name="connsiteY3" fmla="*/ 1967047 h 4293990"/>
                <a:gd name="connsiteX4" fmla="*/ 2927445 w 4135271"/>
                <a:gd name="connsiteY4" fmla="*/ 534032 h 4293990"/>
                <a:gd name="connsiteX5" fmla="*/ 3562066 w 4135271"/>
                <a:gd name="connsiteY5" fmla="*/ 8593 h 4293990"/>
                <a:gd name="connsiteX6" fmla="*/ 4135271 w 4135271"/>
                <a:gd name="connsiteY6" fmla="*/ 336139 h 4293990"/>
                <a:gd name="connsiteX0" fmla="*/ 0 w 3562066"/>
                <a:gd name="connsiteY0" fmla="*/ 4285397 h 4285397"/>
                <a:gd name="connsiteX1" fmla="*/ 914400 w 3562066"/>
                <a:gd name="connsiteY1" fmla="*/ 3951027 h 4285397"/>
                <a:gd name="connsiteX2" fmla="*/ 1569492 w 3562066"/>
                <a:gd name="connsiteY2" fmla="*/ 3138985 h 4285397"/>
                <a:gd name="connsiteX3" fmla="*/ 2197289 w 3562066"/>
                <a:gd name="connsiteY3" fmla="*/ 1958454 h 4285397"/>
                <a:gd name="connsiteX4" fmla="*/ 2927445 w 3562066"/>
                <a:gd name="connsiteY4" fmla="*/ 525439 h 4285397"/>
                <a:gd name="connsiteX5" fmla="*/ 3562066 w 3562066"/>
                <a:gd name="connsiteY5" fmla="*/ 0 h 428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62066" h="4285397">
                  <a:moveTo>
                    <a:pt x="0" y="4285397"/>
                  </a:moveTo>
                  <a:cubicBezTo>
                    <a:pt x="326409" y="4213746"/>
                    <a:pt x="652818" y="4142096"/>
                    <a:pt x="914400" y="3951027"/>
                  </a:cubicBezTo>
                  <a:cubicBezTo>
                    <a:pt x="1175982" y="3759958"/>
                    <a:pt x="1355677" y="3471081"/>
                    <a:pt x="1569492" y="3138985"/>
                  </a:cubicBezTo>
                  <a:cubicBezTo>
                    <a:pt x="1783307" y="2806889"/>
                    <a:pt x="1970964" y="2394045"/>
                    <a:pt x="2197289" y="1958454"/>
                  </a:cubicBezTo>
                  <a:cubicBezTo>
                    <a:pt x="2423615" y="1522863"/>
                    <a:pt x="2699982" y="851848"/>
                    <a:pt x="2927445" y="525439"/>
                  </a:cubicBezTo>
                  <a:cubicBezTo>
                    <a:pt x="3154908" y="199030"/>
                    <a:pt x="3360762" y="32982"/>
                    <a:pt x="3562066" y="0"/>
                  </a:cubicBezTo>
                </a:path>
              </a:pathLst>
            </a:custGeom>
            <a:noFill/>
            <a:ln>
              <a:solidFill>
                <a:srgbClr val="385D8A">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dirty="0">
                <a:solidFill>
                  <a:prstClr val="white"/>
                </a:solidFill>
                <a:latin typeface="cmss10"/>
                <a:cs typeface="CMU Bright" panose="02000603000000000000" pitchFamily="2" charset="0"/>
              </a:endParaRPr>
            </a:p>
          </p:txBody>
        </p:sp>
        <p:sp>
          <p:nvSpPr>
            <p:cNvPr id="63" name="Freeform 62"/>
            <p:cNvSpPr/>
            <p:nvPr/>
          </p:nvSpPr>
          <p:spPr>
            <a:xfrm>
              <a:off x="4583906" y="1354626"/>
              <a:ext cx="76200" cy="5068"/>
            </a:xfrm>
            <a:custGeom>
              <a:avLst/>
              <a:gdLst>
                <a:gd name="connsiteX0" fmla="*/ 0 w 76200"/>
                <a:gd name="connsiteY0" fmla="*/ 4763 h 4763"/>
                <a:gd name="connsiteX1" fmla="*/ 76200 w 76200"/>
                <a:gd name="connsiteY1" fmla="*/ 0 h 4763"/>
                <a:gd name="connsiteX0" fmla="*/ 0 w 10000"/>
                <a:gd name="connsiteY0" fmla="*/ 16960 h 16960"/>
                <a:gd name="connsiteX1" fmla="*/ 10000 w 10000"/>
                <a:gd name="connsiteY1" fmla="*/ 6960 h 16960"/>
                <a:gd name="connsiteX0" fmla="*/ 0 w 10000"/>
                <a:gd name="connsiteY0" fmla="*/ 10640 h 10640"/>
                <a:gd name="connsiteX1" fmla="*/ 10000 w 10000"/>
                <a:gd name="connsiteY1" fmla="*/ 640 h 10640"/>
              </a:gdLst>
              <a:ahLst/>
              <a:cxnLst>
                <a:cxn ang="0">
                  <a:pos x="connsiteX0" y="connsiteY0"/>
                </a:cxn>
                <a:cxn ang="0">
                  <a:pos x="connsiteX1" y="connsiteY1"/>
                </a:cxn>
              </a:cxnLst>
              <a:rect l="l" t="t" r="r" b="b"/>
              <a:pathLst>
                <a:path w="10000" h="10640">
                  <a:moveTo>
                    <a:pt x="0" y="10640"/>
                  </a:moveTo>
                  <a:cubicBezTo>
                    <a:pt x="4582" y="-7691"/>
                    <a:pt x="6667" y="3973"/>
                    <a:pt x="10000" y="640"/>
                  </a:cubicBezTo>
                </a:path>
              </a:pathLst>
            </a:custGeom>
            <a:noFill/>
            <a:ln>
              <a:solidFill>
                <a:srgbClr val="385D8A">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dirty="0">
                <a:solidFill>
                  <a:prstClr val="white"/>
                </a:solidFill>
                <a:latin typeface="cmss10"/>
                <a:cs typeface="CMU Bright" panose="02000603000000000000" pitchFamily="2" charset="0"/>
              </a:endParaRPr>
            </a:p>
          </p:txBody>
        </p:sp>
      </p:grpSp>
      <p:sp>
        <p:nvSpPr>
          <p:cNvPr id="25" name="Line 28"/>
          <p:cNvSpPr>
            <a:spLocks noChangeShapeType="1"/>
          </p:cNvSpPr>
          <p:nvPr/>
        </p:nvSpPr>
        <p:spPr bwMode="auto">
          <a:xfrm flipV="1">
            <a:off x="1828800" y="5505642"/>
            <a:ext cx="8610600" cy="14627"/>
          </a:xfrm>
          <a:prstGeom prst="line">
            <a:avLst/>
          </a:prstGeom>
          <a:noFill/>
          <a:ln w="11113">
            <a:solidFill>
              <a:srgbClr val="000000">
                <a:alpha val="25000"/>
              </a:srgbClr>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dirty="0">
              <a:solidFill>
                <a:srgbClr val="000000"/>
              </a:solidFill>
              <a:latin typeface="cmss10"/>
              <a:cs typeface="CMU Bright" panose="02000603000000000000" pitchFamily="2" charset="0"/>
            </a:endParaRPr>
          </a:p>
        </p:txBody>
      </p:sp>
      <p:sp>
        <p:nvSpPr>
          <p:cNvPr id="26" name="Freeform 25"/>
          <p:cNvSpPr/>
          <p:nvPr/>
        </p:nvSpPr>
        <p:spPr>
          <a:xfrm flipH="1">
            <a:off x="9727143" y="5418576"/>
            <a:ext cx="731520" cy="80963"/>
          </a:xfrm>
          <a:custGeom>
            <a:avLst/>
            <a:gdLst>
              <a:gd name="connsiteX0" fmla="*/ 719137 w 719137"/>
              <a:gd name="connsiteY0" fmla="*/ 0 h 80962"/>
              <a:gd name="connsiteX1" fmla="*/ 295275 w 719137"/>
              <a:gd name="connsiteY1" fmla="*/ 57150 h 80962"/>
              <a:gd name="connsiteX2" fmla="*/ 0 w 719137"/>
              <a:gd name="connsiteY2" fmla="*/ 80962 h 80962"/>
            </a:gdLst>
            <a:ahLst/>
            <a:cxnLst>
              <a:cxn ang="0">
                <a:pos x="connsiteX0" y="connsiteY0"/>
              </a:cxn>
              <a:cxn ang="0">
                <a:pos x="connsiteX1" y="connsiteY1"/>
              </a:cxn>
              <a:cxn ang="0">
                <a:pos x="connsiteX2" y="connsiteY2"/>
              </a:cxn>
            </a:cxnLst>
            <a:rect l="l" t="t" r="r" b="b"/>
            <a:pathLst>
              <a:path w="719137" h="80962">
                <a:moveTo>
                  <a:pt x="719137" y="0"/>
                </a:moveTo>
                <a:lnTo>
                  <a:pt x="295275" y="57150"/>
                </a:lnTo>
                <a:cubicBezTo>
                  <a:pt x="175419" y="70644"/>
                  <a:pt x="59531" y="72231"/>
                  <a:pt x="0" y="80962"/>
                </a:cubicBezTo>
              </a:path>
            </a:pathLst>
          </a:custGeom>
          <a:noFill/>
          <a:ln>
            <a:solidFill>
              <a:srgbClr val="385D8A">
                <a:alpha val="25098"/>
              </a:srgb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sz="2000">
              <a:solidFill>
                <a:prstClr val="white"/>
              </a:solidFill>
              <a:latin typeface="cmss10"/>
              <a:cs typeface="CMU Bright" panose="02000603000000000000" pitchFamily="2" charset="0"/>
            </a:endParaRPr>
          </a:p>
        </p:txBody>
      </p:sp>
      <p:sp>
        <p:nvSpPr>
          <p:cNvPr id="31" name="Text Box 7"/>
          <p:cNvSpPr txBox="1">
            <a:spLocks noChangeArrowheads="1"/>
          </p:cNvSpPr>
          <p:nvPr/>
        </p:nvSpPr>
        <p:spPr bwMode="auto">
          <a:xfrm>
            <a:off x="1524000" y="203203"/>
            <a:ext cx="9144000"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indent="0" algn="ctr" eaLnBrk="1" fontAlgn="base" hangingPunct="1">
              <a:spcBef>
                <a:spcPct val="0"/>
              </a:spcBef>
              <a:spcAft>
                <a:spcPct val="0"/>
              </a:spcAft>
            </a:pPr>
            <a:r>
              <a:rPr lang="en-US" sz="2400" b="1" dirty="0">
                <a:solidFill>
                  <a:srgbClr val="002060"/>
                </a:solidFill>
                <a:latin typeface="Arial"/>
                <a:cs typeface="Arial"/>
              </a:rPr>
              <a:t>The Value of Improving Teacher Quality</a:t>
            </a:r>
          </a:p>
        </p:txBody>
      </p:sp>
    </p:spTree>
    <p:extLst>
      <p:ext uri="{BB962C8B-B14F-4D97-AF65-F5344CB8AC3E}">
        <p14:creationId xmlns:p14="http://schemas.microsoft.com/office/powerpoint/2010/main" val="19325869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200" dirty="0" smtClean="0">
                <a:solidFill>
                  <a:srgbClr val="000000"/>
                </a:solidFill>
                <a:latin typeface="Arial" pitchFamily="34" charset="0"/>
                <a:cs typeface="Arial" pitchFamily="34" charset="0"/>
              </a:rPr>
              <a:t>Sweden imposes a maximum class size of 25 students</a:t>
            </a:r>
          </a:p>
          <a:p>
            <a:endParaRPr lang="en-US" sz="24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School that has 26 students in a given grade will therefore have two classes of 13 students each</a:t>
            </a:r>
          </a:p>
          <a:p>
            <a:endParaRPr lang="en-US" sz="24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School that has 25 students may have one class of 25 students</a:t>
            </a:r>
          </a:p>
          <a:p>
            <a:endParaRPr lang="en-US" sz="2400" dirty="0">
              <a:solidFill>
                <a:srgbClr val="000000"/>
              </a:solidFill>
              <a:latin typeface="Arial" pitchFamily="34" charset="0"/>
              <a:cs typeface="Arial" pitchFamily="34" charset="0"/>
            </a:endParaRPr>
          </a:p>
          <a:p>
            <a:r>
              <a:rPr lang="en-US" sz="2200" dirty="0" smtClean="0">
                <a:solidFill>
                  <a:srgbClr val="000000"/>
                </a:solidFill>
                <a:latin typeface="Arial" pitchFamily="34" charset="0"/>
                <a:cs typeface="Arial" pitchFamily="34" charset="0"/>
              </a:rPr>
              <a:t>School that have 26 students in a grade are likely to be comparable to those that have 25 students</a:t>
            </a:r>
          </a:p>
          <a:p>
            <a:endParaRPr lang="en-US" sz="2400" dirty="0" smtClean="0">
              <a:solidFill>
                <a:srgbClr val="000000"/>
              </a:solidFill>
              <a:latin typeface="Arial" pitchFamily="34" charset="0"/>
              <a:cs typeface="Arial" pitchFamily="34" charset="0"/>
            </a:endParaRPr>
          </a:p>
          <a:p>
            <a:pPr lvl="1">
              <a:buFont typeface="Wingdings"/>
              <a:buChar char="à"/>
            </a:pPr>
            <a:r>
              <a:rPr lang="en-US" sz="2000" dirty="0" smtClean="0">
                <a:solidFill>
                  <a:srgbClr val="000000"/>
                </a:solidFill>
                <a:latin typeface="Arial" pitchFamily="34" charset="0"/>
                <a:cs typeface="Arial" pitchFamily="34" charset="0"/>
              </a:rPr>
              <a:t>Can identify causal effects of class size by comparing outcomes in schools with 26 vs. 25 students in a given grade</a:t>
            </a:r>
            <a:endParaRPr lang="en-US" sz="14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Regression Discontinuity Using Class Size Cutoffs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5941691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Previous calculation overstates feasible gain because we do not observe each teacher’s value-added perfectly</a:t>
            </a:r>
          </a:p>
          <a:p>
            <a:endParaRPr lang="en-US" sz="2000" dirty="0" smtClean="0">
              <a:solidFill>
                <a:srgbClr val="000000"/>
              </a:solidFill>
              <a:latin typeface="Arial" pitchFamily="34" charset="0"/>
              <a:cs typeface="Arial" pitchFamily="34" charset="0"/>
            </a:endParaRPr>
          </a:p>
          <a:p>
            <a:endParaRPr lang="en-US" sz="2000" dirty="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In practice, we usually have performance data for just a couple of years before we need to make personnel decisions</a:t>
            </a:r>
          </a:p>
          <a:p>
            <a:endParaRPr lang="en-US" sz="20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VA estimates based on a couple of classes are statistically imprecise</a:t>
            </a:r>
          </a:p>
          <a:p>
            <a:pPr lvl="1"/>
            <a:endParaRPr lang="en-US" sz="2000" dirty="0" smtClean="0">
              <a:solidFill>
                <a:srgbClr val="000000"/>
              </a:solidFill>
              <a:latin typeface="Arial" pitchFamily="34" charset="0"/>
              <a:cs typeface="Arial" pitchFamily="34" charset="0"/>
            </a:endParaRPr>
          </a:p>
          <a:p>
            <a:pPr lvl="1"/>
            <a:r>
              <a:rPr lang="en-US" sz="2000" dirty="0">
                <a:solidFill>
                  <a:srgbClr val="000000"/>
                </a:solidFill>
                <a:latin typeface="Arial" pitchFamily="34" charset="0"/>
                <a:cs typeface="Arial" pitchFamily="34" charset="0"/>
              </a:rPr>
              <a:t>Teachers who happen to have students who do well by chance will get a high VA score</a:t>
            </a:r>
          </a:p>
          <a:p>
            <a:pPr lvl="1"/>
            <a:endParaRPr lang="en-US" sz="2000" dirty="0">
              <a:solidFill>
                <a:srgbClr val="000000"/>
              </a:solidFill>
              <a:latin typeface="Arial" pitchFamily="34" charset="0"/>
              <a:cs typeface="Arial" pitchFamily="34" charset="0"/>
            </a:endParaRPr>
          </a:p>
          <a:p>
            <a:pPr lvl="1"/>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Does this estimation error in VA reduce gains from previous exercise?</a:t>
            </a: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Reliability of Teacher Value-Added Estimates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6271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4"/>
          <p:cNvSpPr/>
          <p:nvPr/>
        </p:nvSpPr>
        <p:spPr>
          <a:xfrm>
            <a:off x="2870200" y="4130675"/>
            <a:ext cx="1563688" cy="1189038"/>
          </a:xfrm>
          <a:custGeom>
            <a:avLst/>
            <a:gdLst>
              <a:gd name="connsiteX0" fmla="*/ 1554480 w 1562793"/>
              <a:gd name="connsiteY0" fmla="*/ 0 h 1188720"/>
              <a:gd name="connsiteX1" fmla="*/ 1562793 w 1562793"/>
              <a:gd name="connsiteY1" fmla="*/ 1188720 h 1188720"/>
              <a:gd name="connsiteX2" fmla="*/ 0 w 1562793"/>
              <a:gd name="connsiteY2" fmla="*/ 1188720 h 1188720"/>
              <a:gd name="connsiteX3" fmla="*/ 0 w 1562793"/>
              <a:gd name="connsiteY3" fmla="*/ 1113906 h 1188720"/>
              <a:gd name="connsiteX4" fmla="*/ 241069 w 1562793"/>
              <a:gd name="connsiteY4" fmla="*/ 1055717 h 1188720"/>
              <a:gd name="connsiteX5" fmla="*/ 681643 w 1562793"/>
              <a:gd name="connsiteY5" fmla="*/ 914400 h 1188720"/>
              <a:gd name="connsiteX6" fmla="*/ 931025 w 1562793"/>
              <a:gd name="connsiteY6" fmla="*/ 756459 h 1188720"/>
              <a:gd name="connsiteX7" fmla="*/ 1105593 w 1562793"/>
              <a:gd name="connsiteY7" fmla="*/ 565266 h 1188720"/>
              <a:gd name="connsiteX8" fmla="*/ 1454727 w 1562793"/>
              <a:gd name="connsiteY8" fmla="*/ 174568 h 1188720"/>
              <a:gd name="connsiteX9" fmla="*/ 1554480 w 1562793"/>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793" h="1188720">
                <a:moveTo>
                  <a:pt x="1554480" y="0"/>
                </a:moveTo>
                <a:lnTo>
                  <a:pt x="1562793" y="1188720"/>
                </a:lnTo>
                <a:lnTo>
                  <a:pt x="0" y="1188720"/>
                </a:lnTo>
                <a:lnTo>
                  <a:pt x="0" y="1113906"/>
                </a:lnTo>
                <a:lnTo>
                  <a:pt x="241069" y="1055717"/>
                </a:lnTo>
                <a:lnTo>
                  <a:pt x="681643" y="914400"/>
                </a:lnTo>
                <a:lnTo>
                  <a:pt x="931025" y="756459"/>
                </a:lnTo>
                <a:lnTo>
                  <a:pt x="1105593" y="565266"/>
                </a:lnTo>
                <a:lnTo>
                  <a:pt x="1454727" y="174568"/>
                </a:lnTo>
                <a:lnTo>
                  <a:pt x="1554480" y="0"/>
                </a:lnTo>
                <a:close/>
              </a:path>
            </a:pathLst>
          </a:cu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a:solidFill>
                <a:srgbClr val="FFFFFF"/>
              </a:solidFill>
            </a:endParaRPr>
          </a:p>
        </p:txBody>
      </p:sp>
      <p:sp>
        <p:nvSpPr>
          <p:cNvPr id="267267" name="Line 9"/>
          <p:cNvSpPr>
            <a:spLocks noChangeShapeType="1"/>
          </p:cNvSpPr>
          <p:nvPr/>
        </p:nvSpPr>
        <p:spPr bwMode="auto">
          <a:xfrm>
            <a:off x="2576513" y="4232275"/>
            <a:ext cx="7853363" cy="1588"/>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68" name="Line 8"/>
          <p:cNvSpPr>
            <a:spLocks noChangeShapeType="1"/>
          </p:cNvSpPr>
          <p:nvPr/>
        </p:nvSpPr>
        <p:spPr bwMode="auto">
          <a:xfrm>
            <a:off x="2576513" y="5324475"/>
            <a:ext cx="7853363" cy="1588"/>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69" name="Line 10"/>
          <p:cNvSpPr>
            <a:spLocks noChangeShapeType="1"/>
          </p:cNvSpPr>
          <p:nvPr/>
        </p:nvSpPr>
        <p:spPr bwMode="auto">
          <a:xfrm>
            <a:off x="2576513" y="3141732"/>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0" name="Line 11"/>
          <p:cNvSpPr>
            <a:spLocks noChangeShapeType="1"/>
          </p:cNvSpPr>
          <p:nvPr/>
        </p:nvSpPr>
        <p:spPr bwMode="auto">
          <a:xfrm>
            <a:off x="2576513" y="2055815"/>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1" name="Line 12"/>
          <p:cNvSpPr>
            <a:spLocks noChangeShapeType="1"/>
          </p:cNvSpPr>
          <p:nvPr/>
        </p:nvSpPr>
        <p:spPr bwMode="auto">
          <a:xfrm>
            <a:off x="2576513" y="963618"/>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2" name="Line 13"/>
          <p:cNvSpPr>
            <a:spLocks noChangeShapeType="1"/>
          </p:cNvSpPr>
          <p:nvPr/>
        </p:nvSpPr>
        <p:spPr bwMode="auto">
          <a:xfrm flipV="1">
            <a:off x="4433888" y="4130744"/>
            <a:ext cx="0" cy="1190625"/>
          </a:xfrm>
          <a:prstGeom prst="line">
            <a:avLst/>
          </a:prstGeom>
          <a:noFill/>
          <a:ln w="22225">
            <a:solidFill>
              <a:srgbClr val="0000FF"/>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3" name="Line 16"/>
          <p:cNvSpPr>
            <a:spLocks noChangeShapeType="1"/>
          </p:cNvSpPr>
          <p:nvPr/>
        </p:nvSpPr>
        <p:spPr bwMode="auto">
          <a:xfrm flipV="1">
            <a:off x="2576517" y="663644"/>
            <a:ext cx="1587" cy="465772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4" name="Line 17"/>
          <p:cNvSpPr>
            <a:spLocks noChangeShapeType="1"/>
          </p:cNvSpPr>
          <p:nvPr/>
        </p:nvSpPr>
        <p:spPr bwMode="auto">
          <a:xfrm flipH="1">
            <a:off x="2482897" y="5321300"/>
            <a:ext cx="93663" cy="158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5" name="Rectangle 18"/>
          <p:cNvSpPr>
            <a:spLocks noChangeArrowheads="1"/>
          </p:cNvSpPr>
          <p:nvPr/>
        </p:nvSpPr>
        <p:spPr bwMode="auto">
          <a:xfrm>
            <a:off x="2286246" y="5199130"/>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a:t>
            </a:r>
          </a:p>
        </p:txBody>
      </p:sp>
      <p:sp>
        <p:nvSpPr>
          <p:cNvPr id="267276" name="Line 19"/>
          <p:cNvSpPr>
            <a:spLocks noChangeShapeType="1"/>
          </p:cNvSpPr>
          <p:nvPr/>
        </p:nvSpPr>
        <p:spPr bwMode="auto">
          <a:xfrm flipH="1">
            <a:off x="2482897" y="4232275"/>
            <a:ext cx="93663" cy="158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7" name="Rectangle 20"/>
          <p:cNvSpPr>
            <a:spLocks noChangeArrowheads="1"/>
          </p:cNvSpPr>
          <p:nvPr/>
        </p:nvSpPr>
        <p:spPr bwMode="auto">
          <a:xfrm>
            <a:off x="2039597" y="4106930"/>
            <a:ext cx="39914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0.01</a:t>
            </a:r>
          </a:p>
        </p:txBody>
      </p:sp>
      <p:sp>
        <p:nvSpPr>
          <p:cNvPr id="267278" name="Line 21"/>
          <p:cNvSpPr>
            <a:spLocks noChangeShapeType="1"/>
          </p:cNvSpPr>
          <p:nvPr/>
        </p:nvSpPr>
        <p:spPr bwMode="auto">
          <a:xfrm flipH="1">
            <a:off x="2482897" y="3141732"/>
            <a:ext cx="93663" cy="158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9" name="Rectangle 22"/>
          <p:cNvSpPr>
            <a:spLocks noChangeArrowheads="1"/>
          </p:cNvSpPr>
          <p:nvPr/>
        </p:nvSpPr>
        <p:spPr bwMode="auto">
          <a:xfrm>
            <a:off x="2039597" y="3021080"/>
            <a:ext cx="39914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0.02</a:t>
            </a:r>
          </a:p>
        </p:txBody>
      </p:sp>
      <p:sp>
        <p:nvSpPr>
          <p:cNvPr id="267280" name="Line 23"/>
          <p:cNvSpPr>
            <a:spLocks noChangeShapeType="1"/>
          </p:cNvSpPr>
          <p:nvPr/>
        </p:nvSpPr>
        <p:spPr bwMode="auto">
          <a:xfrm flipH="1">
            <a:off x="2482897" y="2055815"/>
            <a:ext cx="93663" cy="158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1" name="Rectangle 24"/>
          <p:cNvSpPr>
            <a:spLocks noChangeArrowheads="1"/>
          </p:cNvSpPr>
          <p:nvPr/>
        </p:nvSpPr>
        <p:spPr bwMode="auto">
          <a:xfrm>
            <a:off x="2039597" y="1930403"/>
            <a:ext cx="39914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0.03</a:t>
            </a:r>
          </a:p>
        </p:txBody>
      </p:sp>
      <p:sp>
        <p:nvSpPr>
          <p:cNvPr id="267282" name="Line 25"/>
          <p:cNvSpPr>
            <a:spLocks noChangeShapeType="1"/>
          </p:cNvSpPr>
          <p:nvPr/>
        </p:nvSpPr>
        <p:spPr bwMode="auto">
          <a:xfrm flipH="1">
            <a:off x="2482897" y="963618"/>
            <a:ext cx="93663" cy="158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3" name="Rectangle 26"/>
          <p:cNvSpPr>
            <a:spLocks noChangeArrowheads="1"/>
          </p:cNvSpPr>
          <p:nvPr/>
        </p:nvSpPr>
        <p:spPr bwMode="auto">
          <a:xfrm>
            <a:off x="2039597" y="838204"/>
            <a:ext cx="39914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0.04</a:t>
            </a:r>
          </a:p>
        </p:txBody>
      </p:sp>
      <p:sp>
        <p:nvSpPr>
          <p:cNvPr id="267284" name="Line 28"/>
          <p:cNvSpPr>
            <a:spLocks noChangeShapeType="1"/>
          </p:cNvSpPr>
          <p:nvPr/>
        </p:nvSpPr>
        <p:spPr bwMode="auto">
          <a:xfrm>
            <a:off x="2576513" y="5321300"/>
            <a:ext cx="7853363" cy="158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5" name="Line 29"/>
          <p:cNvSpPr>
            <a:spLocks noChangeShapeType="1"/>
          </p:cNvSpPr>
          <p:nvPr/>
        </p:nvSpPr>
        <p:spPr bwMode="auto">
          <a:xfrm>
            <a:off x="2720975" y="5321300"/>
            <a:ext cx="1588"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6" name="Rectangle 30"/>
          <p:cNvSpPr>
            <a:spLocks noChangeArrowheads="1"/>
          </p:cNvSpPr>
          <p:nvPr/>
        </p:nvSpPr>
        <p:spPr bwMode="auto">
          <a:xfrm>
            <a:off x="2543843" y="5464244"/>
            <a:ext cx="35426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-0.3</a:t>
            </a:r>
          </a:p>
        </p:txBody>
      </p:sp>
      <p:sp>
        <p:nvSpPr>
          <p:cNvPr id="267287" name="Line 31"/>
          <p:cNvSpPr>
            <a:spLocks noChangeShapeType="1"/>
          </p:cNvSpPr>
          <p:nvPr/>
        </p:nvSpPr>
        <p:spPr bwMode="auto">
          <a:xfrm>
            <a:off x="3978275" y="5321300"/>
            <a:ext cx="1588"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8" name="Rectangle 32"/>
          <p:cNvSpPr>
            <a:spLocks noChangeArrowheads="1"/>
          </p:cNvSpPr>
          <p:nvPr/>
        </p:nvSpPr>
        <p:spPr bwMode="auto">
          <a:xfrm>
            <a:off x="3801143" y="5464244"/>
            <a:ext cx="35426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-0.2</a:t>
            </a:r>
          </a:p>
        </p:txBody>
      </p:sp>
      <p:sp>
        <p:nvSpPr>
          <p:cNvPr id="267289" name="Line 33"/>
          <p:cNvSpPr>
            <a:spLocks noChangeShapeType="1"/>
          </p:cNvSpPr>
          <p:nvPr/>
        </p:nvSpPr>
        <p:spPr bwMode="auto">
          <a:xfrm>
            <a:off x="5241927" y="5321300"/>
            <a:ext cx="1588"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0" name="Rectangle 34"/>
          <p:cNvSpPr>
            <a:spLocks noChangeArrowheads="1"/>
          </p:cNvSpPr>
          <p:nvPr/>
        </p:nvSpPr>
        <p:spPr bwMode="auto">
          <a:xfrm>
            <a:off x="5064793" y="5464244"/>
            <a:ext cx="35426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-0.1</a:t>
            </a:r>
          </a:p>
        </p:txBody>
      </p:sp>
      <p:sp>
        <p:nvSpPr>
          <p:cNvPr id="267291" name="Line 35"/>
          <p:cNvSpPr>
            <a:spLocks noChangeShapeType="1"/>
          </p:cNvSpPr>
          <p:nvPr/>
        </p:nvSpPr>
        <p:spPr bwMode="auto">
          <a:xfrm>
            <a:off x="6500817" y="5321300"/>
            <a:ext cx="1587"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2" name="Rectangle 36"/>
          <p:cNvSpPr>
            <a:spLocks noChangeArrowheads="1"/>
          </p:cNvSpPr>
          <p:nvPr/>
        </p:nvSpPr>
        <p:spPr bwMode="auto">
          <a:xfrm>
            <a:off x="6443906" y="5464244"/>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a:t>
            </a:r>
          </a:p>
        </p:txBody>
      </p:sp>
      <p:sp>
        <p:nvSpPr>
          <p:cNvPr id="267293" name="Line 37"/>
          <p:cNvSpPr>
            <a:spLocks noChangeShapeType="1"/>
          </p:cNvSpPr>
          <p:nvPr/>
        </p:nvSpPr>
        <p:spPr bwMode="auto">
          <a:xfrm>
            <a:off x="7764465" y="5321300"/>
            <a:ext cx="1587"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4" name="Rectangle 38"/>
          <p:cNvSpPr>
            <a:spLocks noChangeArrowheads="1"/>
          </p:cNvSpPr>
          <p:nvPr/>
        </p:nvSpPr>
        <p:spPr bwMode="auto">
          <a:xfrm>
            <a:off x="7621841" y="5464244"/>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0.1</a:t>
            </a:r>
          </a:p>
        </p:txBody>
      </p:sp>
      <p:sp>
        <p:nvSpPr>
          <p:cNvPr id="267295" name="Line 39"/>
          <p:cNvSpPr>
            <a:spLocks noChangeShapeType="1"/>
          </p:cNvSpPr>
          <p:nvPr/>
        </p:nvSpPr>
        <p:spPr bwMode="auto">
          <a:xfrm>
            <a:off x="9021765" y="5321300"/>
            <a:ext cx="1587"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6" name="Rectangle 40"/>
          <p:cNvSpPr>
            <a:spLocks noChangeArrowheads="1"/>
          </p:cNvSpPr>
          <p:nvPr/>
        </p:nvSpPr>
        <p:spPr bwMode="auto">
          <a:xfrm>
            <a:off x="8879141" y="5464244"/>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0.2</a:t>
            </a:r>
          </a:p>
        </p:txBody>
      </p:sp>
      <p:sp>
        <p:nvSpPr>
          <p:cNvPr id="267297" name="Line 41"/>
          <p:cNvSpPr>
            <a:spLocks noChangeShapeType="1"/>
          </p:cNvSpPr>
          <p:nvPr/>
        </p:nvSpPr>
        <p:spPr bwMode="auto">
          <a:xfrm>
            <a:off x="10285417" y="5321300"/>
            <a:ext cx="1587"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8" name="Rectangle 42"/>
          <p:cNvSpPr>
            <a:spLocks noChangeArrowheads="1"/>
          </p:cNvSpPr>
          <p:nvPr/>
        </p:nvSpPr>
        <p:spPr bwMode="auto">
          <a:xfrm>
            <a:off x="10142789" y="5464244"/>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0.3</a:t>
            </a:r>
          </a:p>
        </p:txBody>
      </p:sp>
      <p:sp>
        <p:nvSpPr>
          <p:cNvPr id="267299" name="Rectangle 49"/>
          <p:cNvSpPr>
            <a:spLocks noChangeArrowheads="1"/>
          </p:cNvSpPr>
          <p:nvPr/>
        </p:nvSpPr>
        <p:spPr bwMode="auto">
          <a:xfrm rot="-5400000">
            <a:off x="1352844" y="2836509"/>
            <a:ext cx="7694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solidFill>
                  <a:srgbClr val="000000"/>
                </a:solidFill>
                <a:latin typeface="Arial" pitchFamily="34" charset="0"/>
              </a:rPr>
              <a:t>Density</a:t>
            </a:r>
            <a:endParaRPr lang="en-US">
              <a:solidFill>
                <a:srgbClr val="000000"/>
              </a:solidFill>
              <a:latin typeface="cmss10" pitchFamily="34" charset="0"/>
            </a:endParaRPr>
          </a:p>
        </p:txBody>
      </p:sp>
      <p:sp>
        <p:nvSpPr>
          <p:cNvPr id="267300" name="Rectangle 5"/>
          <p:cNvSpPr>
            <a:spLocks noChangeArrowheads="1"/>
          </p:cNvSpPr>
          <p:nvPr/>
        </p:nvSpPr>
        <p:spPr bwMode="auto">
          <a:xfrm>
            <a:off x="2898107" y="182632"/>
            <a:ext cx="642060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b="1" dirty="0" smtClean="0">
                <a:solidFill>
                  <a:srgbClr val="1E2D70"/>
                </a:solidFill>
                <a:latin typeface="Arial" pitchFamily="34" charset="0"/>
              </a:rPr>
              <a:t>Selecting </a:t>
            </a:r>
            <a:r>
              <a:rPr lang="en-US" b="1" dirty="0">
                <a:solidFill>
                  <a:srgbClr val="1E2D70"/>
                </a:solidFill>
                <a:latin typeface="Arial" pitchFamily="34" charset="0"/>
              </a:rPr>
              <a:t>Teachers on the Basis of </a:t>
            </a:r>
            <a:r>
              <a:rPr lang="en-US" b="1" dirty="0" smtClean="0">
                <a:solidFill>
                  <a:srgbClr val="1E2D70"/>
                </a:solidFill>
                <a:latin typeface="Arial" pitchFamily="34" charset="0"/>
              </a:rPr>
              <a:t>Value-Added Estimates</a:t>
            </a:r>
            <a:endParaRPr lang="en-US" b="1" dirty="0">
              <a:solidFill>
                <a:srgbClr val="1E2D70"/>
              </a:solidFill>
              <a:latin typeface="Arial" pitchFamily="34" charset="0"/>
            </a:endParaRPr>
          </a:p>
        </p:txBody>
      </p:sp>
      <p:sp>
        <p:nvSpPr>
          <p:cNvPr id="267301" name="Rectangle 42"/>
          <p:cNvSpPr>
            <a:spLocks noChangeArrowheads="1"/>
          </p:cNvSpPr>
          <p:nvPr/>
        </p:nvSpPr>
        <p:spPr bwMode="auto">
          <a:xfrm>
            <a:off x="4724400" y="5843657"/>
            <a:ext cx="39204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smtClean="0">
                <a:solidFill>
                  <a:srgbClr val="000000"/>
                </a:solidFill>
                <a:latin typeface="Arial" pitchFamily="34" charset="0"/>
              </a:rPr>
              <a:t>Teacher’s Actual Effect </a:t>
            </a:r>
            <a:r>
              <a:rPr lang="en-US" dirty="0">
                <a:solidFill>
                  <a:srgbClr val="000000"/>
                </a:solidFill>
                <a:latin typeface="Arial" pitchFamily="34" charset="0"/>
              </a:rPr>
              <a:t>on Test Scores</a:t>
            </a:r>
            <a:endParaRPr lang="en-US" dirty="0">
              <a:solidFill>
                <a:srgbClr val="000000"/>
              </a:solidFill>
              <a:latin typeface="cmss10" pitchFamily="34" charset="0"/>
            </a:endParaRPr>
          </a:p>
        </p:txBody>
      </p:sp>
      <p:sp>
        <p:nvSpPr>
          <p:cNvPr id="267303" name="Freeform 71"/>
          <p:cNvSpPr>
            <a:spLocks/>
          </p:cNvSpPr>
          <p:nvPr/>
        </p:nvSpPr>
        <p:spPr bwMode="auto">
          <a:xfrm>
            <a:off x="2862309" y="890588"/>
            <a:ext cx="7515225" cy="4411662"/>
          </a:xfrm>
          <a:custGeom>
            <a:avLst/>
            <a:gdLst>
              <a:gd name="T0" fmla="*/ 0 w 7514705"/>
              <a:gd name="T1" fmla="*/ 4358573 h 4411287"/>
              <a:gd name="T2" fmla="*/ 748718 w 7514705"/>
              <a:gd name="T3" fmla="*/ 4108953 h 4411287"/>
              <a:gd name="T4" fmla="*/ 1172988 w 7514705"/>
              <a:gd name="T5" fmla="*/ 3742860 h 4411287"/>
              <a:gd name="T6" fmla="*/ 1796922 w 7514705"/>
              <a:gd name="T7" fmla="*/ 2835917 h 4411287"/>
              <a:gd name="T8" fmla="*/ 3044773 w 7514705"/>
              <a:gd name="T9" fmla="*/ 447920 h 4411287"/>
              <a:gd name="T10" fmla="*/ 3851719 w 7514705"/>
              <a:gd name="T11" fmla="*/ 148387 h 4411287"/>
              <a:gd name="T12" fmla="*/ 4508929 w 7514705"/>
              <a:gd name="T13" fmla="*/ 1113566 h 4411287"/>
              <a:gd name="T14" fmla="*/ 5548813 w 7514705"/>
              <a:gd name="T15" fmla="*/ 3210341 h 4411287"/>
              <a:gd name="T16" fmla="*/ 6538778 w 7514705"/>
              <a:gd name="T17" fmla="*/ 4167204 h 4411287"/>
              <a:gd name="T18" fmla="*/ 7412274 w 7514705"/>
              <a:gd name="T19" fmla="*/ 4316970 h 4411287"/>
              <a:gd name="T20" fmla="*/ 7187654 w 7514705"/>
              <a:gd name="T21" fmla="*/ 3576452 h 4411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14705"/>
              <a:gd name="T34" fmla="*/ 0 h 4411287"/>
              <a:gd name="T35" fmla="*/ 7514705 w 7514705"/>
              <a:gd name="T36" fmla="*/ 4411287 h 44112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14705" h="4411287">
                <a:moveTo>
                  <a:pt x="0" y="4354484"/>
                </a:moveTo>
                <a:cubicBezTo>
                  <a:pt x="276398" y="4281055"/>
                  <a:pt x="552797" y="4207626"/>
                  <a:pt x="748146" y="4105102"/>
                </a:cubicBezTo>
                <a:cubicBezTo>
                  <a:pt x="943495" y="4002578"/>
                  <a:pt x="997528" y="3951317"/>
                  <a:pt x="1172095" y="3739342"/>
                </a:cubicBezTo>
                <a:cubicBezTo>
                  <a:pt x="1346662" y="3527368"/>
                  <a:pt x="1483822" y="3381895"/>
                  <a:pt x="1795549" y="2833255"/>
                </a:cubicBezTo>
                <a:cubicBezTo>
                  <a:pt x="2107276" y="2284615"/>
                  <a:pt x="2700251" y="895004"/>
                  <a:pt x="3042458" y="447502"/>
                </a:cubicBezTo>
                <a:cubicBezTo>
                  <a:pt x="3384665" y="0"/>
                  <a:pt x="3604953" y="37408"/>
                  <a:pt x="3848793" y="148244"/>
                </a:cubicBezTo>
                <a:cubicBezTo>
                  <a:pt x="4092633" y="259080"/>
                  <a:pt x="4222865" y="602673"/>
                  <a:pt x="4505498" y="1112520"/>
                </a:cubicBezTo>
                <a:cubicBezTo>
                  <a:pt x="4788131" y="1622367"/>
                  <a:pt x="5206538" y="2698866"/>
                  <a:pt x="5544589" y="3207328"/>
                </a:cubicBezTo>
                <a:cubicBezTo>
                  <a:pt x="5882640" y="3715790"/>
                  <a:pt x="6223462" y="3979026"/>
                  <a:pt x="6533804" y="4163291"/>
                </a:cubicBezTo>
                <a:cubicBezTo>
                  <a:pt x="6844146" y="4347556"/>
                  <a:pt x="7298575" y="4411287"/>
                  <a:pt x="7406640" y="4312920"/>
                </a:cubicBezTo>
                <a:cubicBezTo>
                  <a:pt x="7514705" y="4214553"/>
                  <a:pt x="7348450" y="3893820"/>
                  <a:pt x="7182196" y="3573088"/>
                </a:cubicBezTo>
              </a:path>
            </a:pathLst>
          </a:custGeom>
          <a:noFill/>
          <a:ln w="28575">
            <a:solidFill>
              <a:srgbClr val="1A476F"/>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73" name="Rectangle 72"/>
          <p:cNvSpPr/>
          <p:nvPr/>
        </p:nvSpPr>
        <p:spPr>
          <a:xfrm>
            <a:off x="9982200" y="4362450"/>
            <a:ext cx="685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a:solidFill>
                  <a:srgbClr val="FFFFFF"/>
                </a:solidFill>
              </a:rPr>
              <a:t>0</a:t>
            </a:r>
          </a:p>
        </p:txBody>
      </p:sp>
      <p:sp>
        <p:nvSpPr>
          <p:cNvPr id="267305" name="Line 44"/>
          <p:cNvSpPr>
            <a:spLocks noChangeShapeType="1"/>
          </p:cNvSpPr>
          <p:nvPr/>
        </p:nvSpPr>
        <p:spPr bwMode="auto">
          <a:xfrm>
            <a:off x="2598740" y="6465957"/>
            <a:ext cx="858837" cy="1587"/>
          </a:xfrm>
          <a:prstGeom prst="line">
            <a:avLst/>
          </a:prstGeom>
          <a:noFill/>
          <a:ln w="22225">
            <a:solidFill>
              <a:srgbClr val="1A476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307" name="Rectangle 46"/>
          <p:cNvSpPr>
            <a:spLocks noChangeArrowheads="1"/>
          </p:cNvSpPr>
          <p:nvPr/>
        </p:nvSpPr>
        <p:spPr bwMode="auto">
          <a:xfrm>
            <a:off x="3595688" y="6340542"/>
            <a:ext cx="82067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smtClean="0">
                <a:solidFill>
                  <a:srgbClr val="000000"/>
                </a:solidFill>
                <a:latin typeface="Arial" pitchFamily="34" charset="0"/>
              </a:rPr>
              <a:t>True VA</a:t>
            </a:r>
            <a:endParaRPr lang="en-US" dirty="0">
              <a:solidFill>
                <a:srgbClr val="000000"/>
              </a:solidFill>
              <a:latin typeface="cmss10" pitchFamily="34" charset="0"/>
            </a:endParaRPr>
          </a:p>
        </p:txBody>
      </p:sp>
    </p:spTree>
    <p:extLst>
      <p:ext uri="{BB962C8B-B14F-4D97-AF65-F5344CB8AC3E}">
        <p14:creationId xmlns:p14="http://schemas.microsoft.com/office/powerpoint/2010/main" val="302835673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 name="Freeform 74"/>
          <p:cNvSpPr/>
          <p:nvPr/>
        </p:nvSpPr>
        <p:spPr>
          <a:xfrm>
            <a:off x="2870200" y="4130675"/>
            <a:ext cx="1563688" cy="1189038"/>
          </a:xfrm>
          <a:custGeom>
            <a:avLst/>
            <a:gdLst>
              <a:gd name="connsiteX0" fmla="*/ 1554480 w 1562793"/>
              <a:gd name="connsiteY0" fmla="*/ 0 h 1188720"/>
              <a:gd name="connsiteX1" fmla="*/ 1562793 w 1562793"/>
              <a:gd name="connsiteY1" fmla="*/ 1188720 h 1188720"/>
              <a:gd name="connsiteX2" fmla="*/ 0 w 1562793"/>
              <a:gd name="connsiteY2" fmla="*/ 1188720 h 1188720"/>
              <a:gd name="connsiteX3" fmla="*/ 0 w 1562793"/>
              <a:gd name="connsiteY3" fmla="*/ 1113906 h 1188720"/>
              <a:gd name="connsiteX4" fmla="*/ 241069 w 1562793"/>
              <a:gd name="connsiteY4" fmla="*/ 1055717 h 1188720"/>
              <a:gd name="connsiteX5" fmla="*/ 681643 w 1562793"/>
              <a:gd name="connsiteY5" fmla="*/ 914400 h 1188720"/>
              <a:gd name="connsiteX6" fmla="*/ 931025 w 1562793"/>
              <a:gd name="connsiteY6" fmla="*/ 756459 h 1188720"/>
              <a:gd name="connsiteX7" fmla="*/ 1105593 w 1562793"/>
              <a:gd name="connsiteY7" fmla="*/ 565266 h 1188720"/>
              <a:gd name="connsiteX8" fmla="*/ 1454727 w 1562793"/>
              <a:gd name="connsiteY8" fmla="*/ 174568 h 1188720"/>
              <a:gd name="connsiteX9" fmla="*/ 1554480 w 1562793"/>
              <a:gd name="connsiteY9"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793" h="1188720">
                <a:moveTo>
                  <a:pt x="1554480" y="0"/>
                </a:moveTo>
                <a:lnTo>
                  <a:pt x="1562793" y="1188720"/>
                </a:lnTo>
                <a:lnTo>
                  <a:pt x="0" y="1188720"/>
                </a:lnTo>
                <a:lnTo>
                  <a:pt x="0" y="1113906"/>
                </a:lnTo>
                <a:lnTo>
                  <a:pt x="241069" y="1055717"/>
                </a:lnTo>
                <a:lnTo>
                  <a:pt x="681643" y="914400"/>
                </a:lnTo>
                <a:lnTo>
                  <a:pt x="931025" y="756459"/>
                </a:lnTo>
                <a:lnTo>
                  <a:pt x="1105593" y="565266"/>
                </a:lnTo>
                <a:lnTo>
                  <a:pt x="1454727" y="174568"/>
                </a:lnTo>
                <a:lnTo>
                  <a:pt x="1554480" y="0"/>
                </a:lnTo>
                <a:close/>
              </a:path>
            </a:pathLst>
          </a:cu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000">
              <a:solidFill>
                <a:srgbClr val="FFFFFF"/>
              </a:solidFill>
            </a:endParaRPr>
          </a:p>
        </p:txBody>
      </p:sp>
      <p:sp>
        <p:nvSpPr>
          <p:cNvPr id="267267" name="Line 9"/>
          <p:cNvSpPr>
            <a:spLocks noChangeShapeType="1"/>
          </p:cNvSpPr>
          <p:nvPr/>
        </p:nvSpPr>
        <p:spPr bwMode="auto">
          <a:xfrm>
            <a:off x="2576513" y="4232275"/>
            <a:ext cx="7853363" cy="1588"/>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68" name="Line 8"/>
          <p:cNvSpPr>
            <a:spLocks noChangeShapeType="1"/>
          </p:cNvSpPr>
          <p:nvPr/>
        </p:nvSpPr>
        <p:spPr bwMode="auto">
          <a:xfrm>
            <a:off x="2576513" y="5324475"/>
            <a:ext cx="7853363" cy="1588"/>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69" name="Line 10"/>
          <p:cNvSpPr>
            <a:spLocks noChangeShapeType="1"/>
          </p:cNvSpPr>
          <p:nvPr/>
        </p:nvSpPr>
        <p:spPr bwMode="auto">
          <a:xfrm>
            <a:off x="2576513" y="3141732"/>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0" name="Line 11"/>
          <p:cNvSpPr>
            <a:spLocks noChangeShapeType="1"/>
          </p:cNvSpPr>
          <p:nvPr/>
        </p:nvSpPr>
        <p:spPr bwMode="auto">
          <a:xfrm>
            <a:off x="2576513" y="2055815"/>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1" name="Line 12"/>
          <p:cNvSpPr>
            <a:spLocks noChangeShapeType="1"/>
          </p:cNvSpPr>
          <p:nvPr/>
        </p:nvSpPr>
        <p:spPr bwMode="auto">
          <a:xfrm>
            <a:off x="2576513" y="963618"/>
            <a:ext cx="7853363" cy="1587"/>
          </a:xfrm>
          <a:prstGeom prst="line">
            <a:avLst/>
          </a:prstGeom>
          <a:noFill/>
          <a:ln w="22225">
            <a:solidFill>
              <a:srgbClr val="EAF2F3"/>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2" name="Line 13"/>
          <p:cNvSpPr>
            <a:spLocks noChangeShapeType="1"/>
          </p:cNvSpPr>
          <p:nvPr/>
        </p:nvSpPr>
        <p:spPr bwMode="auto">
          <a:xfrm flipV="1">
            <a:off x="4433888" y="4130744"/>
            <a:ext cx="0" cy="1190625"/>
          </a:xfrm>
          <a:prstGeom prst="line">
            <a:avLst/>
          </a:prstGeom>
          <a:noFill/>
          <a:ln w="22225">
            <a:solidFill>
              <a:srgbClr val="0000FF"/>
            </a:solidFill>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3" name="Line 16"/>
          <p:cNvSpPr>
            <a:spLocks noChangeShapeType="1"/>
          </p:cNvSpPr>
          <p:nvPr/>
        </p:nvSpPr>
        <p:spPr bwMode="auto">
          <a:xfrm flipV="1">
            <a:off x="2576517" y="663644"/>
            <a:ext cx="1587" cy="4657725"/>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4" name="Line 17"/>
          <p:cNvSpPr>
            <a:spLocks noChangeShapeType="1"/>
          </p:cNvSpPr>
          <p:nvPr/>
        </p:nvSpPr>
        <p:spPr bwMode="auto">
          <a:xfrm flipH="1">
            <a:off x="2482897" y="5321300"/>
            <a:ext cx="93663" cy="158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5" name="Rectangle 18"/>
          <p:cNvSpPr>
            <a:spLocks noChangeArrowheads="1"/>
          </p:cNvSpPr>
          <p:nvPr/>
        </p:nvSpPr>
        <p:spPr bwMode="auto">
          <a:xfrm>
            <a:off x="2286246" y="5199130"/>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a:t>
            </a:r>
          </a:p>
        </p:txBody>
      </p:sp>
      <p:sp>
        <p:nvSpPr>
          <p:cNvPr id="267276" name="Line 19"/>
          <p:cNvSpPr>
            <a:spLocks noChangeShapeType="1"/>
          </p:cNvSpPr>
          <p:nvPr/>
        </p:nvSpPr>
        <p:spPr bwMode="auto">
          <a:xfrm flipH="1">
            <a:off x="2482897" y="4232275"/>
            <a:ext cx="93663" cy="158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7" name="Rectangle 20"/>
          <p:cNvSpPr>
            <a:spLocks noChangeArrowheads="1"/>
          </p:cNvSpPr>
          <p:nvPr/>
        </p:nvSpPr>
        <p:spPr bwMode="auto">
          <a:xfrm>
            <a:off x="2039597" y="4106930"/>
            <a:ext cx="39914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0.01</a:t>
            </a:r>
          </a:p>
        </p:txBody>
      </p:sp>
      <p:sp>
        <p:nvSpPr>
          <p:cNvPr id="267278" name="Line 21"/>
          <p:cNvSpPr>
            <a:spLocks noChangeShapeType="1"/>
          </p:cNvSpPr>
          <p:nvPr/>
        </p:nvSpPr>
        <p:spPr bwMode="auto">
          <a:xfrm flipH="1">
            <a:off x="2482897" y="3141732"/>
            <a:ext cx="93663" cy="158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79" name="Rectangle 22"/>
          <p:cNvSpPr>
            <a:spLocks noChangeArrowheads="1"/>
          </p:cNvSpPr>
          <p:nvPr/>
        </p:nvSpPr>
        <p:spPr bwMode="auto">
          <a:xfrm>
            <a:off x="2039597" y="3021080"/>
            <a:ext cx="39914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0.02</a:t>
            </a:r>
          </a:p>
        </p:txBody>
      </p:sp>
      <p:sp>
        <p:nvSpPr>
          <p:cNvPr id="267280" name="Line 23"/>
          <p:cNvSpPr>
            <a:spLocks noChangeShapeType="1"/>
          </p:cNvSpPr>
          <p:nvPr/>
        </p:nvSpPr>
        <p:spPr bwMode="auto">
          <a:xfrm flipH="1">
            <a:off x="2482897" y="2055815"/>
            <a:ext cx="93663" cy="158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1" name="Rectangle 24"/>
          <p:cNvSpPr>
            <a:spLocks noChangeArrowheads="1"/>
          </p:cNvSpPr>
          <p:nvPr/>
        </p:nvSpPr>
        <p:spPr bwMode="auto">
          <a:xfrm>
            <a:off x="2039597" y="1930403"/>
            <a:ext cx="39914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0.03</a:t>
            </a:r>
          </a:p>
        </p:txBody>
      </p:sp>
      <p:sp>
        <p:nvSpPr>
          <p:cNvPr id="267282" name="Line 25"/>
          <p:cNvSpPr>
            <a:spLocks noChangeShapeType="1"/>
          </p:cNvSpPr>
          <p:nvPr/>
        </p:nvSpPr>
        <p:spPr bwMode="auto">
          <a:xfrm flipH="1">
            <a:off x="2482897" y="963618"/>
            <a:ext cx="93663" cy="1587"/>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3" name="Rectangle 26"/>
          <p:cNvSpPr>
            <a:spLocks noChangeArrowheads="1"/>
          </p:cNvSpPr>
          <p:nvPr/>
        </p:nvSpPr>
        <p:spPr bwMode="auto">
          <a:xfrm>
            <a:off x="2039597" y="838204"/>
            <a:ext cx="399147"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0.04</a:t>
            </a:r>
          </a:p>
        </p:txBody>
      </p:sp>
      <p:sp>
        <p:nvSpPr>
          <p:cNvPr id="267284" name="Line 28"/>
          <p:cNvSpPr>
            <a:spLocks noChangeShapeType="1"/>
          </p:cNvSpPr>
          <p:nvPr/>
        </p:nvSpPr>
        <p:spPr bwMode="auto">
          <a:xfrm>
            <a:off x="2576513" y="5321300"/>
            <a:ext cx="7853363" cy="158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5" name="Line 29"/>
          <p:cNvSpPr>
            <a:spLocks noChangeShapeType="1"/>
          </p:cNvSpPr>
          <p:nvPr/>
        </p:nvSpPr>
        <p:spPr bwMode="auto">
          <a:xfrm>
            <a:off x="2720975" y="5321300"/>
            <a:ext cx="1588"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6" name="Rectangle 30"/>
          <p:cNvSpPr>
            <a:spLocks noChangeArrowheads="1"/>
          </p:cNvSpPr>
          <p:nvPr/>
        </p:nvSpPr>
        <p:spPr bwMode="auto">
          <a:xfrm>
            <a:off x="2543843" y="5464244"/>
            <a:ext cx="35426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-0.3</a:t>
            </a:r>
          </a:p>
        </p:txBody>
      </p:sp>
      <p:sp>
        <p:nvSpPr>
          <p:cNvPr id="267287" name="Line 31"/>
          <p:cNvSpPr>
            <a:spLocks noChangeShapeType="1"/>
          </p:cNvSpPr>
          <p:nvPr/>
        </p:nvSpPr>
        <p:spPr bwMode="auto">
          <a:xfrm>
            <a:off x="3978275" y="5321300"/>
            <a:ext cx="1588"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88" name="Rectangle 32"/>
          <p:cNvSpPr>
            <a:spLocks noChangeArrowheads="1"/>
          </p:cNvSpPr>
          <p:nvPr/>
        </p:nvSpPr>
        <p:spPr bwMode="auto">
          <a:xfrm>
            <a:off x="3801143" y="5464244"/>
            <a:ext cx="35426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-0.2</a:t>
            </a:r>
          </a:p>
        </p:txBody>
      </p:sp>
      <p:sp>
        <p:nvSpPr>
          <p:cNvPr id="267289" name="Line 33"/>
          <p:cNvSpPr>
            <a:spLocks noChangeShapeType="1"/>
          </p:cNvSpPr>
          <p:nvPr/>
        </p:nvSpPr>
        <p:spPr bwMode="auto">
          <a:xfrm>
            <a:off x="5241927" y="5321300"/>
            <a:ext cx="1588"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0" name="Rectangle 34"/>
          <p:cNvSpPr>
            <a:spLocks noChangeArrowheads="1"/>
          </p:cNvSpPr>
          <p:nvPr/>
        </p:nvSpPr>
        <p:spPr bwMode="auto">
          <a:xfrm>
            <a:off x="5064793" y="5464244"/>
            <a:ext cx="35426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-0.1</a:t>
            </a:r>
          </a:p>
        </p:txBody>
      </p:sp>
      <p:sp>
        <p:nvSpPr>
          <p:cNvPr id="267291" name="Line 35"/>
          <p:cNvSpPr>
            <a:spLocks noChangeShapeType="1"/>
          </p:cNvSpPr>
          <p:nvPr/>
        </p:nvSpPr>
        <p:spPr bwMode="auto">
          <a:xfrm>
            <a:off x="6500817" y="5321300"/>
            <a:ext cx="1587"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2" name="Rectangle 36"/>
          <p:cNvSpPr>
            <a:spLocks noChangeArrowheads="1"/>
          </p:cNvSpPr>
          <p:nvPr/>
        </p:nvSpPr>
        <p:spPr bwMode="auto">
          <a:xfrm>
            <a:off x="6443906" y="5464244"/>
            <a:ext cx="113814"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a:t>
            </a:r>
          </a:p>
        </p:txBody>
      </p:sp>
      <p:sp>
        <p:nvSpPr>
          <p:cNvPr id="267293" name="Line 37"/>
          <p:cNvSpPr>
            <a:spLocks noChangeShapeType="1"/>
          </p:cNvSpPr>
          <p:nvPr/>
        </p:nvSpPr>
        <p:spPr bwMode="auto">
          <a:xfrm>
            <a:off x="7764465" y="5321300"/>
            <a:ext cx="1587"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4" name="Rectangle 38"/>
          <p:cNvSpPr>
            <a:spLocks noChangeArrowheads="1"/>
          </p:cNvSpPr>
          <p:nvPr/>
        </p:nvSpPr>
        <p:spPr bwMode="auto">
          <a:xfrm>
            <a:off x="7621841" y="5464244"/>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0.1</a:t>
            </a:r>
          </a:p>
        </p:txBody>
      </p:sp>
      <p:sp>
        <p:nvSpPr>
          <p:cNvPr id="267295" name="Line 39"/>
          <p:cNvSpPr>
            <a:spLocks noChangeShapeType="1"/>
          </p:cNvSpPr>
          <p:nvPr/>
        </p:nvSpPr>
        <p:spPr bwMode="auto">
          <a:xfrm>
            <a:off x="9021765" y="5321300"/>
            <a:ext cx="1587"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6" name="Rectangle 40"/>
          <p:cNvSpPr>
            <a:spLocks noChangeArrowheads="1"/>
          </p:cNvSpPr>
          <p:nvPr/>
        </p:nvSpPr>
        <p:spPr bwMode="auto">
          <a:xfrm>
            <a:off x="8879141" y="5464244"/>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0.2</a:t>
            </a:r>
          </a:p>
        </p:txBody>
      </p:sp>
      <p:sp>
        <p:nvSpPr>
          <p:cNvPr id="267297" name="Line 41"/>
          <p:cNvSpPr>
            <a:spLocks noChangeShapeType="1"/>
          </p:cNvSpPr>
          <p:nvPr/>
        </p:nvSpPr>
        <p:spPr bwMode="auto">
          <a:xfrm>
            <a:off x="10285417" y="5321300"/>
            <a:ext cx="1587" cy="96838"/>
          </a:xfrm>
          <a:prstGeom prst="line">
            <a:avLst/>
          </a:prstGeom>
          <a:noFill/>
          <a:ln w="11113">
            <a:solidFill>
              <a:srgbClr val="000000"/>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298" name="Rectangle 42"/>
          <p:cNvSpPr>
            <a:spLocks noChangeArrowheads="1"/>
          </p:cNvSpPr>
          <p:nvPr/>
        </p:nvSpPr>
        <p:spPr bwMode="auto">
          <a:xfrm>
            <a:off x="10142789" y="5464244"/>
            <a:ext cx="285335" cy="24622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sz="1600">
                <a:solidFill>
                  <a:srgbClr val="000000"/>
                </a:solidFill>
                <a:latin typeface="Arial" pitchFamily="34" charset="0"/>
              </a:rPr>
              <a:t>0.3</a:t>
            </a:r>
          </a:p>
        </p:txBody>
      </p:sp>
      <p:sp>
        <p:nvSpPr>
          <p:cNvPr id="267299" name="Rectangle 49"/>
          <p:cNvSpPr>
            <a:spLocks noChangeArrowheads="1"/>
          </p:cNvSpPr>
          <p:nvPr/>
        </p:nvSpPr>
        <p:spPr bwMode="auto">
          <a:xfrm rot="-5400000">
            <a:off x="1352844" y="2836509"/>
            <a:ext cx="76944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a:solidFill>
                  <a:srgbClr val="000000"/>
                </a:solidFill>
                <a:latin typeface="Arial" pitchFamily="34" charset="0"/>
              </a:rPr>
              <a:t>Density</a:t>
            </a:r>
            <a:endParaRPr lang="en-US">
              <a:solidFill>
                <a:srgbClr val="000000"/>
              </a:solidFill>
              <a:latin typeface="cmss10" pitchFamily="34" charset="0"/>
            </a:endParaRPr>
          </a:p>
        </p:txBody>
      </p:sp>
      <p:sp>
        <p:nvSpPr>
          <p:cNvPr id="267300" name="Rectangle 5"/>
          <p:cNvSpPr>
            <a:spLocks noChangeArrowheads="1"/>
          </p:cNvSpPr>
          <p:nvPr/>
        </p:nvSpPr>
        <p:spPr bwMode="auto">
          <a:xfrm>
            <a:off x="2898107" y="182632"/>
            <a:ext cx="642060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fontAlgn="base">
              <a:spcBef>
                <a:spcPct val="0"/>
              </a:spcBef>
              <a:spcAft>
                <a:spcPct val="0"/>
              </a:spcAft>
            </a:pPr>
            <a:r>
              <a:rPr lang="en-US" b="1" dirty="0" smtClean="0">
                <a:solidFill>
                  <a:srgbClr val="1E2D70"/>
                </a:solidFill>
                <a:latin typeface="Arial" pitchFamily="34" charset="0"/>
              </a:rPr>
              <a:t>Selecting </a:t>
            </a:r>
            <a:r>
              <a:rPr lang="en-US" b="1" dirty="0">
                <a:solidFill>
                  <a:srgbClr val="1E2D70"/>
                </a:solidFill>
                <a:latin typeface="Arial" pitchFamily="34" charset="0"/>
              </a:rPr>
              <a:t>Teachers on the Basis of </a:t>
            </a:r>
            <a:r>
              <a:rPr lang="en-US" b="1" dirty="0" smtClean="0">
                <a:solidFill>
                  <a:srgbClr val="1E2D70"/>
                </a:solidFill>
                <a:latin typeface="Arial" pitchFamily="34" charset="0"/>
              </a:rPr>
              <a:t>Value-Added Estimates</a:t>
            </a:r>
            <a:endParaRPr lang="en-US" b="1" dirty="0">
              <a:solidFill>
                <a:srgbClr val="1E2D70"/>
              </a:solidFill>
              <a:latin typeface="Arial" pitchFamily="34" charset="0"/>
            </a:endParaRPr>
          </a:p>
        </p:txBody>
      </p:sp>
      <p:sp>
        <p:nvSpPr>
          <p:cNvPr id="267301" name="Rectangle 42"/>
          <p:cNvSpPr>
            <a:spLocks noChangeArrowheads="1"/>
          </p:cNvSpPr>
          <p:nvPr/>
        </p:nvSpPr>
        <p:spPr bwMode="auto">
          <a:xfrm>
            <a:off x="4724400" y="5843657"/>
            <a:ext cx="3920432"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smtClean="0">
                <a:solidFill>
                  <a:srgbClr val="000000"/>
                </a:solidFill>
                <a:latin typeface="Arial" pitchFamily="34" charset="0"/>
              </a:rPr>
              <a:t>Teacher’s Actual Effect </a:t>
            </a:r>
            <a:r>
              <a:rPr lang="en-US" dirty="0">
                <a:solidFill>
                  <a:srgbClr val="000000"/>
                </a:solidFill>
                <a:latin typeface="Arial" pitchFamily="34" charset="0"/>
              </a:rPr>
              <a:t>on Test Scores</a:t>
            </a:r>
            <a:endParaRPr lang="en-US" dirty="0">
              <a:solidFill>
                <a:srgbClr val="000000"/>
              </a:solidFill>
              <a:latin typeface="cmss10" pitchFamily="34" charset="0"/>
            </a:endParaRPr>
          </a:p>
        </p:txBody>
      </p:sp>
      <p:sp>
        <p:nvSpPr>
          <p:cNvPr id="267302" name="Freeform 69"/>
          <p:cNvSpPr>
            <a:spLocks/>
          </p:cNvSpPr>
          <p:nvPr/>
        </p:nvSpPr>
        <p:spPr bwMode="auto">
          <a:xfrm>
            <a:off x="2854328" y="914469"/>
            <a:ext cx="6018213" cy="4418013"/>
          </a:xfrm>
          <a:custGeom>
            <a:avLst/>
            <a:gdLst>
              <a:gd name="T0" fmla="*/ 0 w 6018415"/>
              <a:gd name="T1" fmla="*/ 3744399 h 4418214"/>
              <a:gd name="T2" fmla="*/ 407179 w 6018415"/>
              <a:gd name="T3" fmla="*/ 2921854 h 4418214"/>
              <a:gd name="T4" fmla="*/ 1163363 w 6018415"/>
              <a:gd name="T5" fmla="*/ 703459 h 4418214"/>
              <a:gd name="T6" fmla="*/ 1603773 w 6018415"/>
              <a:gd name="T7" fmla="*/ 63698 h 4418214"/>
              <a:gd name="T8" fmla="*/ 1977704 w 6018415"/>
              <a:gd name="T9" fmla="*/ 321270 h 4418214"/>
              <a:gd name="T10" fmla="*/ 2301788 w 6018415"/>
              <a:gd name="T11" fmla="*/ 1160438 h 4418214"/>
              <a:gd name="T12" fmla="*/ 2858540 w 6018415"/>
              <a:gd name="T13" fmla="*/ 2780604 h 4418214"/>
              <a:gd name="T14" fmla="*/ 3249086 w 6018415"/>
              <a:gd name="T15" fmla="*/ 3661314 h 4418214"/>
              <a:gd name="T16" fmla="*/ 3772593 w 6018415"/>
              <a:gd name="T17" fmla="*/ 4209670 h 4418214"/>
              <a:gd name="T18" fmla="*/ 4586949 w 6018415"/>
              <a:gd name="T19" fmla="*/ 4384151 h 4418214"/>
              <a:gd name="T20" fmla="*/ 6016209 w 6018415"/>
              <a:gd name="T21" fmla="*/ 4400774 h 441821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018415"/>
              <a:gd name="T34" fmla="*/ 0 h 4418214"/>
              <a:gd name="T35" fmla="*/ 6018415 w 6018415"/>
              <a:gd name="T36" fmla="*/ 4418214 h 441821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018415" h="4418214">
                <a:moveTo>
                  <a:pt x="0" y="3746269"/>
                </a:moveTo>
                <a:cubicBezTo>
                  <a:pt x="106680" y="3588327"/>
                  <a:pt x="213360" y="3430385"/>
                  <a:pt x="407324" y="2923309"/>
                </a:cubicBezTo>
                <a:cubicBezTo>
                  <a:pt x="601288" y="2416233"/>
                  <a:pt x="964277" y="1180407"/>
                  <a:pt x="1163782" y="703811"/>
                </a:cubicBezTo>
                <a:cubicBezTo>
                  <a:pt x="1363288" y="227215"/>
                  <a:pt x="1468583" y="127462"/>
                  <a:pt x="1604357" y="63731"/>
                </a:cubicBezTo>
                <a:cubicBezTo>
                  <a:pt x="1740131" y="0"/>
                  <a:pt x="1862051" y="138546"/>
                  <a:pt x="1978429" y="321426"/>
                </a:cubicBezTo>
                <a:cubicBezTo>
                  <a:pt x="2094807" y="504306"/>
                  <a:pt x="2155768" y="750916"/>
                  <a:pt x="2302626" y="1161011"/>
                </a:cubicBezTo>
                <a:cubicBezTo>
                  <a:pt x="2449484" y="1571106"/>
                  <a:pt x="2701637" y="2364971"/>
                  <a:pt x="2859579" y="2781993"/>
                </a:cubicBezTo>
                <a:cubicBezTo>
                  <a:pt x="3017521" y="3199015"/>
                  <a:pt x="3097877" y="3424844"/>
                  <a:pt x="3250277" y="3663142"/>
                </a:cubicBezTo>
                <a:cubicBezTo>
                  <a:pt x="3402677" y="3901440"/>
                  <a:pt x="3550921" y="4091248"/>
                  <a:pt x="3773979" y="4211782"/>
                </a:cubicBezTo>
                <a:cubicBezTo>
                  <a:pt x="3997037" y="4332317"/>
                  <a:pt x="4214553" y="4354484"/>
                  <a:pt x="4588626" y="4386349"/>
                </a:cubicBezTo>
                <a:cubicBezTo>
                  <a:pt x="4962699" y="4418214"/>
                  <a:pt x="5490557" y="4410594"/>
                  <a:pt x="6018415" y="4402975"/>
                </a:cubicBezTo>
              </a:path>
            </a:pathLst>
          </a:custGeom>
          <a:noFill/>
          <a:ln w="28575" algn="ctr">
            <a:solidFill>
              <a:srgbClr val="90353B"/>
            </a:solidFill>
            <a:miter lim="800000"/>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303" name="Freeform 71"/>
          <p:cNvSpPr>
            <a:spLocks/>
          </p:cNvSpPr>
          <p:nvPr/>
        </p:nvSpPr>
        <p:spPr bwMode="auto">
          <a:xfrm>
            <a:off x="2862309" y="890588"/>
            <a:ext cx="7515225" cy="4411662"/>
          </a:xfrm>
          <a:custGeom>
            <a:avLst/>
            <a:gdLst>
              <a:gd name="T0" fmla="*/ 0 w 7514705"/>
              <a:gd name="T1" fmla="*/ 4358573 h 4411287"/>
              <a:gd name="T2" fmla="*/ 748718 w 7514705"/>
              <a:gd name="T3" fmla="*/ 4108953 h 4411287"/>
              <a:gd name="T4" fmla="*/ 1172988 w 7514705"/>
              <a:gd name="T5" fmla="*/ 3742860 h 4411287"/>
              <a:gd name="T6" fmla="*/ 1796922 w 7514705"/>
              <a:gd name="T7" fmla="*/ 2835917 h 4411287"/>
              <a:gd name="T8" fmla="*/ 3044773 w 7514705"/>
              <a:gd name="T9" fmla="*/ 447920 h 4411287"/>
              <a:gd name="T10" fmla="*/ 3851719 w 7514705"/>
              <a:gd name="T11" fmla="*/ 148387 h 4411287"/>
              <a:gd name="T12" fmla="*/ 4508929 w 7514705"/>
              <a:gd name="T13" fmla="*/ 1113566 h 4411287"/>
              <a:gd name="T14" fmla="*/ 5548813 w 7514705"/>
              <a:gd name="T15" fmla="*/ 3210341 h 4411287"/>
              <a:gd name="T16" fmla="*/ 6538778 w 7514705"/>
              <a:gd name="T17" fmla="*/ 4167204 h 4411287"/>
              <a:gd name="T18" fmla="*/ 7412274 w 7514705"/>
              <a:gd name="T19" fmla="*/ 4316970 h 4411287"/>
              <a:gd name="T20" fmla="*/ 7187654 w 7514705"/>
              <a:gd name="T21" fmla="*/ 3576452 h 441128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514705"/>
              <a:gd name="T34" fmla="*/ 0 h 4411287"/>
              <a:gd name="T35" fmla="*/ 7514705 w 7514705"/>
              <a:gd name="T36" fmla="*/ 4411287 h 441128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514705" h="4411287">
                <a:moveTo>
                  <a:pt x="0" y="4354484"/>
                </a:moveTo>
                <a:cubicBezTo>
                  <a:pt x="276398" y="4281055"/>
                  <a:pt x="552797" y="4207626"/>
                  <a:pt x="748146" y="4105102"/>
                </a:cubicBezTo>
                <a:cubicBezTo>
                  <a:pt x="943495" y="4002578"/>
                  <a:pt x="997528" y="3951317"/>
                  <a:pt x="1172095" y="3739342"/>
                </a:cubicBezTo>
                <a:cubicBezTo>
                  <a:pt x="1346662" y="3527368"/>
                  <a:pt x="1483822" y="3381895"/>
                  <a:pt x="1795549" y="2833255"/>
                </a:cubicBezTo>
                <a:cubicBezTo>
                  <a:pt x="2107276" y="2284615"/>
                  <a:pt x="2700251" y="895004"/>
                  <a:pt x="3042458" y="447502"/>
                </a:cubicBezTo>
                <a:cubicBezTo>
                  <a:pt x="3384665" y="0"/>
                  <a:pt x="3604953" y="37408"/>
                  <a:pt x="3848793" y="148244"/>
                </a:cubicBezTo>
                <a:cubicBezTo>
                  <a:pt x="4092633" y="259080"/>
                  <a:pt x="4222865" y="602673"/>
                  <a:pt x="4505498" y="1112520"/>
                </a:cubicBezTo>
                <a:cubicBezTo>
                  <a:pt x="4788131" y="1622367"/>
                  <a:pt x="5206538" y="2698866"/>
                  <a:pt x="5544589" y="3207328"/>
                </a:cubicBezTo>
                <a:cubicBezTo>
                  <a:pt x="5882640" y="3715790"/>
                  <a:pt x="6223462" y="3979026"/>
                  <a:pt x="6533804" y="4163291"/>
                </a:cubicBezTo>
                <a:cubicBezTo>
                  <a:pt x="6844146" y="4347556"/>
                  <a:pt x="7298575" y="4411287"/>
                  <a:pt x="7406640" y="4312920"/>
                </a:cubicBezTo>
                <a:cubicBezTo>
                  <a:pt x="7514705" y="4214553"/>
                  <a:pt x="7348450" y="3893820"/>
                  <a:pt x="7182196" y="3573088"/>
                </a:cubicBezTo>
              </a:path>
            </a:pathLst>
          </a:custGeom>
          <a:noFill/>
          <a:ln w="28575">
            <a:solidFill>
              <a:srgbClr val="1A476F"/>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73" name="Rectangle 72"/>
          <p:cNvSpPr/>
          <p:nvPr/>
        </p:nvSpPr>
        <p:spPr>
          <a:xfrm>
            <a:off x="9982200" y="4362450"/>
            <a:ext cx="6858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sz="2000" dirty="0">
                <a:solidFill>
                  <a:srgbClr val="FFFFFF"/>
                </a:solidFill>
              </a:rPr>
              <a:t>0</a:t>
            </a:r>
          </a:p>
        </p:txBody>
      </p:sp>
      <p:sp>
        <p:nvSpPr>
          <p:cNvPr id="267305" name="Line 44"/>
          <p:cNvSpPr>
            <a:spLocks noChangeShapeType="1"/>
          </p:cNvSpPr>
          <p:nvPr/>
        </p:nvSpPr>
        <p:spPr bwMode="auto">
          <a:xfrm>
            <a:off x="2598740" y="6465957"/>
            <a:ext cx="858837" cy="1587"/>
          </a:xfrm>
          <a:prstGeom prst="line">
            <a:avLst/>
          </a:prstGeom>
          <a:noFill/>
          <a:ln w="22225">
            <a:solidFill>
              <a:srgbClr val="1A476F"/>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306" name="Line 45"/>
          <p:cNvSpPr>
            <a:spLocks noChangeShapeType="1"/>
          </p:cNvSpPr>
          <p:nvPr/>
        </p:nvSpPr>
        <p:spPr bwMode="auto">
          <a:xfrm>
            <a:off x="5024440" y="6465957"/>
            <a:ext cx="854075" cy="1587"/>
          </a:xfrm>
          <a:prstGeom prst="line">
            <a:avLst/>
          </a:prstGeom>
          <a:noFill/>
          <a:ln w="22225">
            <a:solidFill>
              <a:srgbClr val="90353B"/>
            </a:solidFill>
            <a:round/>
            <a:headEnd/>
            <a:tailEnd/>
          </a:ln>
          <a:extLst>
            <a:ext uri="{909E8E84-426E-40dd-AFC4-6F175D3DCCD1}">
              <a14:hiddenFill xmlns:a14="http://schemas.microsoft.com/office/drawing/2010/main" xmlns="">
                <a:noFill/>
              </a14:hiddenFill>
            </a:ext>
          </a:extLst>
        </p:spPr>
        <p:txBody>
          <a:bodyPr/>
          <a:lstStyle/>
          <a:p>
            <a:pPr fontAlgn="base">
              <a:spcBef>
                <a:spcPct val="0"/>
              </a:spcBef>
              <a:spcAft>
                <a:spcPct val="0"/>
              </a:spcAft>
            </a:pPr>
            <a:endParaRPr lang="en-US" sz="2000">
              <a:solidFill>
                <a:srgbClr val="000000"/>
              </a:solidFill>
              <a:latin typeface="Arial" pitchFamily="34" charset="0"/>
            </a:endParaRPr>
          </a:p>
        </p:txBody>
      </p:sp>
      <p:sp>
        <p:nvSpPr>
          <p:cNvPr id="267307" name="Rectangle 46"/>
          <p:cNvSpPr>
            <a:spLocks noChangeArrowheads="1"/>
          </p:cNvSpPr>
          <p:nvPr/>
        </p:nvSpPr>
        <p:spPr bwMode="auto">
          <a:xfrm>
            <a:off x="3595688" y="6340542"/>
            <a:ext cx="82067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smtClean="0">
                <a:solidFill>
                  <a:srgbClr val="000000"/>
                </a:solidFill>
                <a:latin typeface="Arial" pitchFamily="34" charset="0"/>
              </a:rPr>
              <a:t>True VA</a:t>
            </a:r>
            <a:endParaRPr lang="en-US" dirty="0">
              <a:solidFill>
                <a:srgbClr val="000000"/>
              </a:solidFill>
              <a:latin typeface="cmss10" pitchFamily="34" charset="0"/>
            </a:endParaRPr>
          </a:p>
        </p:txBody>
      </p:sp>
      <p:sp>
        <p:nvSpPr>
          <p:cNvPr id="267308" name="Rectangle 47"/>
          <p:cNvSpPr>
            <a:spLocks noChangeArrowheads="1"/>
          </p:cNvSpPr>
          <p:nvPr/>
        </p:nvSpPr>
        <p:spPr bwMode="auto">
          <a:xfrm>
            <a:off x="6016639" y="6340542"/>
            <a:ext cx="490775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fontAlgn="base">
              <a:spcBef>
                <a:spcPct val="0"/>
              </a:spcBef>
              <a:spcAft>
                <a:spcPct val="0"/>
              </a:spcAft>
            </a:pPr>
            <a:r>
              <a:rPr lang="en-US" dirty="0" smtClean="0">
                <a:solidFill>
                  <a:srgbClr val="000000"/>
                </a:solidFill>
                <a:latin typeface="Arial" pitchFamily="34" charset="0"/>
              </a:rPr>
              <a:t>Estimated VA Below </a:t>
            </a:r>
            <a:r>
              <a:rPr lang="en-US" dirty="0">
                <a:solidFill>
                  <a:srgbClr val="000000"/>
                </a:solidFill>
                <a:latin typeface="Arial" pitchFamily="34" charset="0"/>
              </a:rPr>
              <a:t>5th Percentile After 3 Years</a:t>
            </a:r>
            <a:endParaRPr lang="en-US" dirty="0">
              <a:solidFill>
                <a:srgbClr val="000000"/>
              </a:solidFill>
              <a:latin typeface="cmss10" pitchFamily="34" charset="0"/>
            </a:endParaRPr>
          </a:p>
        </p:txBody>
      </p:sp>
    </p:spTree>
    <p:extLst>
      <p:ext uri="{BB962C8B-B14F-4D97-AF65-F5344CB8AC3E}">
        <p14:creationId xmlns:p14="http://schemas.microsoft.com/office/powerpoint/2010/main" val="3050832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 name="Line 8"/>
          <p:cNvSpPr>
            <a:spLocks noChangeShapeType="1"/>
          </p:cNvSpPr>
          <p:nvPr/>
        </p:nvSpPr>
        <p:spPr bwMode="auto">
          <a:xfrm>
            <a:off x="2351088" y="5707064"/>
            <a:ext cx="800258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5" name="Line 9"/>
          <p:cNvSpPr>
            <a:spLocks noChangeShapeType="1"/>
          </p:cNvSpPr>
          <p:nvPr/>
        </p:nvSpPr>
        <p:spPr bwMode="auto">
          <a:xfrm>
            <a:off x="2351088" y="4637089"/>
            <a:ext cx="800258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6" name="Line 10"/>
          <p:cNvSpPr>
            <a:spLocks noChangeShapeType="1"/>
          </p:cNvSpPr>
          <p:nvPr/>
        </p:nvSpPr>
        <p:spPr bwMode="auto">
          <a:xfrm>
            <a:off x="2351088" y="3567114"/>
            <a:ext cx="800258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7" name="Line 11"/>
          <p:cNvSpPr>
            <a:spLocks noChangeShapeType="1"/>
          </p:cNvSpPr>
          <p:nvPr/>
        </p:nvSpPr>
        <p:spPr bwMode="auto">
          <a:xfrm>
            <a:off x="2351088" y="2497139"/>
            <a:ext cx="800258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8" name="Line 12"/>
          <p:cNvSpPr>
            <a:spLocks noChangeShapeType="1"/>
          </p:cNvSpPr>
          <p:nvPr/>
        </p:nvSpPr>
        <p:spPr bwMode="auto">
          <a:xfrm>
            <a:off x="2351088" y="1428751"/>
            <a:ext cx="800258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9" name="Line 13"/>
          <p:cNvSpPr>
            <a:spLocks noChangeShapeType="1"/>
          </p:cNvSpPr>
          <p:nvPr/>
        </p:nvSpPr>
        <p:spPr bwMode="auto">
          <a:xfrm>
            <a:off x="2351088" y="1350964"/>
            <a:ext cx="8002589" cy="0"/>
          </a:xfrm>
          <a:prstGeom prst="line">
            <a:avLst/>
          </a:prstGeom>
          <a:noFill/>
          <a:ln w="22225">
            <a:solidFill>
              <a:schemeClr val="accent2">
                <a:lumMod val="75000"/>
              </a:schemeClr>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0" name="Freeform 14"/>
          <p:cNvSpPr>
            <a:spLocks/>
          </p:cNvSpPr>
          <p:nvPr/>
        </p:nvSpPr>
        <p:spPr bwMode="auto">
          <a:xfrm>
            <a:off x="3265488" y="2714626"/>
            <a:ext cx="6943726" cy="576263"/>
          </a:xfrm>
          <a:custGeom>
            <a:avLst/>
            <a:gdLst>
              <a:gd name="T0" fmla="*/ 0 w 1253"/>
              <a:gd name="T1" fmla="*/ 104 h 104"/>
              <a:gd name="T2" fmla="*/ 139 w 1253"/>
              <a:gd name="T3" fmla="*/ 44 h 104"/>
              <a:gd name="T4" fmla="*/ 279 w 1253"/>
              <a:gd name="T5" fmla="*/ 27 h 104"/>
              <a:gd name="T6" fmla="*/ 418 w 1253"/>
              <a:gd name="T7" fmla="*/ 20 h 104"/>
              <a:gd name="T8" fmla="*/ 557 w 1253"/>
              <a:gd name="T9" fmla="*/ 14 h 104"/>
              <a:gd name="T10" fmla="*/ 696 w 1253"/>
              <a:gd name="T11" fmla="*/ 11 h 104"/>
              <a:gd name="T12" fmla="*/ 835 w 1253"/>
              <a:gd name="T13" fmla="*/ 9 h 104"/>
              <a:gd name="T14" fmla="*/ 974 w 1253"/>
              <a:gd name="T15" fmla="*/ 6 h 104"/>
              <a:gd name="T16" fmla="*/ 1113 w 1253"/>
              <a:gd name="T17" fmla="*/ 3 h 104"/>
              <a:gd name="T18" fmla="*/ 1253 w 1253"/>
              <a:gd name="T19" fmla="*/ 0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3" h="104">
                <a:moveTo>
                  <a:pt x="0" y="104"/>
                </a:moveTo>
                <a:lnTo>
                  <a:pt x="139" y="44"/>
                </a:lnTo>
                <a:lnTo>
                  <a:pt x="279" y="27"/>
                </a:lnTo>
                <a:lnTo>
                  <a:pt x="418" y="20"/>
                </a:lnTo>
                <a:lnTo>
                  <a:pt x="557" y="14"/>
                </a:lnTo>
                <a:lnTo>
                  <a:pt x="696" y="11"/>
                </a:lnTo>
                <a:lnTo>
                  <a:pt x="835" y="9"/>
                </a:lnTo>
                <a:lnTo>
                  <a:pt x="974" y="6"/>
                </a:lnTo>
                <a:lnTo>
                  <a:pt x="1113" y="3"/>
                </a:lnTo>
                <a:lnTo>
                  <a:pt x="1253" y="0"/>
                </a:lnTo>
              </a:path>
            </a:pathLst>
          </a:custGeom>
          <a:noFill/>
          <a:ln w="22225">
            <a:solidFill>
              <a:srgbClr val="90353B"/>
            </a:solidFill>
            <a:prstDash val="solid"/>
            <a:round/>
            <a:headEnd/>
            <a:tailEnd/>
          </a:ln>
          <a:effectLst>
            <a:outerShdw blurRad="50800" dist="38100" dir="2700000" algn="tl" rotWithShape="0">
              <a:prstClr val="black">
                <a:alpha val="40000"/>
              </a:prstClr>
            </a:outerShdw>
          </a:effectLst>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1" name="Oval 15"/>
          <p:cNvSpPr>
            <a:spLocks noChangeArrowheads="1"/>
          </p:cNvSpPr>
          <p:nvPr/>
        </p:nvSpPr>
        <p:spPr bwMode="auto">
          <a:xfrm>
            <a:off x="3216275" y="3244852"/>
            <a:ext cx="106235" cy="95250"/>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2" name="Oval 16"/>
          <p:cNvSpPr>
            <a:spLocks noChangeArrowheads="1"/>
          </p:cNvSpPr>
          <p:nvPr/>
        </p:nvSpPr>
        <p:spPr bwMode="auto">
          <a:xfrm>
            <a:off x="3986213" y="2913064"/>
            <a:ext cx="107949" cy="95250"/>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3" name="Oval 17"/>
          <p:cNvSpPr>
            <a:spLocks noChangeArrowheads="1"/>
          </p:cNvSpPr>
          <p:nvPr/>
        </p:nvSpPr>
        <p:spPr bwMode="auto">
          <a:xfrm>
            <a:off x="4762501" y="2817814"/>
            <a:ext cx="106235" cy="95250"/>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4" name="Oval 18"/>
          <p:cNvSpPr>
            <a:spLocks noChangeArrowheads="1"/>
          </p:cNvSpPr>
          <p:nvPr/>
        </p:nvSpPr>
        <p:spPr bwMode="auto">
          <a:xfrm>
            <a:off x="5532438" y="2779714"/>
            <a:ext cx="107949" cy="95250"/>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5" name="Oval 19"/>
          <p:cNvSpPr>
            <a:spLocks noChangeArrowheads="1"/>
          </p:cNvSpPr>
          <p:nvPr/>
        </p:nvSpPr>
        <p:spPr bwMode="auto">
          <a:xfrm>
            <a:off x="6302376" y="2746377"/>
            <a:ext cx="107949" cy="95250"/>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6" name="Oval 20"/>
          <p:cNvSpPr>
            <a:spLocks noChangeArrowheads="1"/>
          </p:cNvSpPr>
          <p:nvPr/>
        </p:nvSpPr>
        <p:spPr bwMode="auto">
          <a:xfrm>
            <a:off x="7072313" y="2730426"/>
            <a:ext cx="107949" cy="93738"/>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Oval 21"/>
          <p:cNvSpPr>
            <a:spLocks noChangeArrowheads="1"/>
          </p:cNvSpPr>
          <p:nvPr/>
        </p:nvSpPr>
        <p:spPr bwMode="auto">
          <a:xfrm>
            <a:off x="7843839" y="2719313"/>
            <a:ext cx="106235" cy="93738"/>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Oval 22"/>
          <p:cNvSpPr>
            <a:spLocks noChangeArrowheads="1"/>
          </p:cNvSpPr>
          <p:nvPr/>
        </p:nvSpPr>
        <p:spPr bwMode="auto">
          <a:xfrm>
            <a:off x="8613776" y="2701927"/>
            <a:ext cx="107949" cy="95250"/>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9" name="Oval 23"/>
          <p:cNvSpPr>
            <a:spLocks noChangeArrowheads="1"/>
          </p:cNvSpPr>
          <p:nvPr/>
        </p:nvSpPr>
        <p:spPr bwMode="auto">
          <a:xfrm>
            <a:off x="9383714" y="2685976"/>
            <a:ext cx="107949" cy="93738"/>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0" name="Oval 24"/>
          <p:cNvSpPr>
            <a:spLocks noChangeArrowheads="1"/>
          </p:cNvSpPr>
          <p:nvPr/>
        </p:nvSpPr>
        <p:spPr bwMode="auto">
          <a:xfrm>
            <a:off x="10160001" y="2668589"/>
            <a:ext cx="107949" cy="95250"/>
          </a:xfrm>
          <a:prstGeom prst="ellipse">
            <a:avLst/>
          </a:prstGeom>
          <a:solidFill>
            <a:srgbClr val="90353B"/>
          </a:solidFill>
          <a:ln w="14">
            <a:solidFill>
              <a:srgbClr val="90353B"/>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1" name="Rectangle 25"/>
          <p:cNvSpPr>
            <a:spLocks noChangeArrowheads="1"/>
          </p:cNvSpPr>
          <p:nvPr/>
        </p:nvSpPr>
        <p:spPr bwMode="auto">
          <a:xfrm>
            <a:off x="4247448" y="1039814"/>
            <a:ext cx="6132128"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	</a:t>
            </a:r>
            <a:r>
              <a:rPr kumimoji="0" lang="en-US" sz="1800" b="0" i="0" u="none" strike="noStrike" cap="none" normalizeH="0" dirty="0" smtClean="0">
                <a:ln>
                  <a:noFill/>
                </a:ln>
                <a:solidFill>
                  <a:srgbClr val="000000"/>
                </a:solidFill>
                <a:effectLst/>
                <a:latin typeface="Arial" pitchFamily="34" charset="0"/>
                <a:cs typeface="Arial" pitchFamily="34" charset="0"/>
              </a:rPr>
              <a:t>        </a:t>
            </a:r>
            <a:r>
              <a:rPr kumimoji="0" lang="en-US" sz="1800" b="0" i="0" u="none" strike="noStrike" cap="none" normalizeH="0" baseline="0" dirty="0" smtClean="0">
                <a:ln>
                  <a:noFill/>
                </a:ln>
                <a:solidFill>
                  <a:srgbClr val="000000"/>
                </a:solidFill>
                <a:effectLst/>
                <a:latin typeface="Arial" pitchFamily="34" charset="0"/>
                <a:cs typeface="Arial" pitchFamily="34" charset="0"/>
              </a:rPr>
              <a:t>Gain from Deselection on True VA = $407,000</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2" name="Line 26"/>
          <p:cNvSpPr>
            <a:spLocks noChangeShapeType="1"/>
          </p:cNvSpPr>
          <p:nvPr/>
        </p:nvSpPr>
        <p:spPr bwMode="auto">
          <a:xfrm flipV="1">
            <a:off x="2351088" y="746126"/>
            <a:ext cx="0" cy="5105400"/>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3" name="Line 27"/>
          <p:cNvSpPr>
            <a:spLocks noChangeShapeType="1"/>
          </p:cNvSpPr>
          <p:nvPr/>
        </p:nvSpPr>
        <p:spPr bwMode="auto">
          <a:xfrm flipH="1">
            <a:off x="2257425" y="5707064"/>
            <a:ext cx="93663" cy="0"/>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4" name="Rectangle 28"/>
          <p:cNvSpPr>
            <a:spLocks noChangeArrowheads="1"/>
          </p:cNvSpPr>
          <p:nvPr/>
        </p:nvSpPr>
        <p:spPr bwMode="auto">
          <a:xfrm rot="16200000">
            <a:off x="1987550" y="5481638"/>
            <a:ext cx="2381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5" name="Line 29"/>
          <p:cNvSpPr>
            <a:spLocks noChangeShapeType="1"/>
          </p:cNvSpPr>
          <p:nvPr/>
        </p:nvSpPr>
        <p:spPr bwMode="auto">
          <a:xfrm flipH="1">
            <a:off x="2257425" y="4637089"/>
            <a:ext cx="93663" cy="0"/>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6" name="Rectangle 30"/>
          <p:cNvSpPr>
            <a:spLocks noChangeArrowheads="1"/>
          </p:cNvSpPr>
          <p:nvPr/>
        </p:nvSpPr>
        <p:spPr bwMode="auto">
          <a:xfrm rot="16200000">
            <a:off x="1854200" y="4406901"/>
            <a:ext cx="5048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7" name="Line 31"/>
          <p:cNvSpPr>
            <a:spLocks noChangeShapeType="1"/>
          </p:cNvSpPr>
          <p:nvPr/>
        </p:nvSpPr>
        <p:spPr bwMode="auto">
          <a:xfrm flipH="1">
            <a:off x="2257425" y="3567114"/>
            <a:ext cx="93663" cy="0"/>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Rectangle 32"/>
          <p:cNvSpPr>
            <a:spLocks noChangeArrowheads="1"/>
          </p:cNvSpPr>
          <p:nvPr/>
        </p:nvSpPr>
        <p:spPr bwMode="auto">
          <a:xfrm rot="16200000">
            <a:off x="1854200" y="3336926"/>
            <a:ext cx="5048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9" name="Line 33"/>
          <p:cNvSpPr>
            <a:spLocks noChangeShapeType="1"/>
          </p:cNvSpPr>
          <p:nvPr/>
        </p:nvSpPr>
        <p:spPr bwMode="auto">
          <a:xfrm flipH="1">
            <a:off x="2257425" y="2497139"/>
            <a:ext cx="93663" cy="0"/>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Rectangle 34"/>
          <p:cNvSpPr>
            <a:spLocks noChangeArrowheads="1"/>
          </p:cNvSpPr>
          <p:nvPr/>
        </p:nvSpPr>
        <p:spPr bwMode="auto">
          <a:xfrm rot="16200000">
            <a:off x="1854200" y="2266951"/>
            <a:ext cx="5048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300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1" name="Line 35"/>
          <p:cNvSpPr>
            <a:spLocks noChangeShapeType="1"/>
          </p:cNvSpPr>
          <p:nvPr/>
        </p:nvSpPr>
        <p:spPr bwMode="auto">
          <a:xfrm flipH="1">
            <a:off x="2257425" y="1428751"/>
            <a:ext cx="93663" cy="0"/>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2" name="Rectangle 36"/>
          <p:cNvSpPr>
            <a:spLocks noChangeArrowheads="1"/>
          </p:cNvSpPr>
          <p:nvPr/>
        </p:nvSpPr>
        <p:spPr bwMode="auto">
          <a:xfrm rot="16200000">
            <a:off x="1855788" y="1196976"/>
            <a:ext cx="5048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400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3" name="Rectangle 37"/>
          <p:cNvSpPr>
            <a:spLocks noChangeArrowheads="1"/>
          </p:cNvSpPr>
          <p:nvPr/>
        </p:nvSpPr>
        <p:spPr bwMode="auto">
          <a:xfrm rot="16200000">
            <a:off x="-585787" y="2963863"/>
            <a:ext cx="4705350"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Lifetime Earnings Gain Per Class ($1000s)</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84" name="Line 38"/>
          <p:cNvSpPr>
            <a:spLocks noChangeShapeType="1"/>
          </p:cNvSpPr>
          <p:nvPr/>
        </p:nvSpPr>
        <p:spPr bwMode="auto">
          <a:xfrm>
            <a:off x="2351088" y="5851526"/>
            <a:ext cx="8002589" cy="0"/>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5" name="Line 39"/>
          <p:cNvSpPr>
            <a:spLocks noChangeShapeType="1"/>
          </p:cNvSpPr>
          <p:nvPr/>
        </p:nvSpPr>
        <p:spPr bwMode="auto">
          <a:xfrm>
            <a:off x="2495550" y="5851526"/>
            <a:ext cx="0" cy="93663"/>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6" name="Rectangle 40"/>
          <p:cNvSpPr>
            <a:spLocks noChangeArrowheads="1"/>
          </p:cNvSpPr>
          <p:nvPr/>
        </p:nvSpPr>
        <p:spPr bwMode="auto">
          <a:xfrm>
            <a:off x="2433638" y="5989639"/>
            <a:ext cx="2381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7" name="Line 41"/>
          <p:cNvSpPr>
            <a:spLocks noChangeShapeType="1"/>
          </p:cNvSpPr>
          <p:nvPr/>
        </p:nvSpPr>
        <p:spPr bwMode="auto">
          <a:xfrm>
            <a:off x="4035425" y="5851526"/>
            <a:ext cx="0" cy="93663"/>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8" name="Rectangle 42"/>
          <p:cNvSpPr>
            <a:spLocks noChangeArrowheads="1"/>
          </p:cNvSpPr>
          <p:nvPr/>
        </p:nvSpPr>
        <p:spPr bwMode="auto">
          <a:xfrm>
            <a:off x="3975100" y="5989639"/>
            <a:ext cx="2381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9" name="Line 43"/>
          <p:cNvSpPr>
            <a:spLocks noChangeShapeType="1"/>
          </p:cNvSpPr>
          <p:nvPr/>
        </p:nvSpPr>
        <p:spPr bwMode="auto">
          <a:xfrm>
            <a:off x="5581651" y="5851526"/>
            <a:ext cx="0" cy="93663"/>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0" name="Rectangle 44"/>
          <p:cNvSpPr>
            <a:spLocks noChangeArrowheads="1"/>
          </p:cNvSpPr>
          <p:nvPr/>
        </p:nvSpPr>
        <p:spPr bwMode="auto">
          <a:xfrm>
            <a:off x="5521326" y="5989639"/>
            <a:ext cx="2381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4</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1" name="Line 45"/>
          <p:cNvSpPr>
            <a:spLocks noChangeShapeType="1"/>
          </p:cNvSpPr>
          <p:nvPr/>
        </p:nvSpPr>
        <p:spPr bwMode="auto">
          <a:xfrm>
            <a:off x="7123113" y="5851526"/>
            <a:ext cx="0" cy="93663"/>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2" name="Rectangle 46"/>
          <p:cNvSpPr>
            <a:spLocks noChangeArrowheads="1"/>
          </p:cNvSpPr>
          <p:nvPr/>
        </p:nvSpPr>
        <p:spPr bwMode="auto">
          <a:xfrm>
            <a:off x="7061201" y="5989639"/>
            <a:ext cx="2381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6</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3" name="Line 47"/>
          <p:cNvSpPr>
            <a:spLocks noChangeShapeType="1"/>
          </p:cNvSpPr>
          <p:nvPr/>
        </p:nvSpPr>
        <p:spPr bwMode="auto">
          <a:xfrm>
            <a:off x="8662989" y="5851526"/>
            <a:ext cx="0" cy="93663"/>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4" name="Rectangle 48"/>
          <p:cNvSpPr>
            <a:spLocks noChangeArrowheads="1"/>
          </p:cNvSpPr>
          <p:nvPr/>
        </p:nvSpPr>
        <p:spPr bwMode="auto">
          <a:xfrm>
            <a:off x="8602664" y="5989639"/>
            <a:ext cx="23812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8</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5" name="Line 49"/>
          <p:cNvSpPr>
            <a:spLocks noChangeShapeType="1"/>
          </p:cNvSpPr>
          <p:nvPr/>
        </p:nvSpPr>
        <p:spPr bwMode="auto">
          <a:xfrm>
            <a:off x="10209214" y="5851526"/>
            <a:ext cx="0" cy="93663"/>
          </a:xfrm>
          <a:prstGeom prst="line">
            <a:avLst/>
          </a:prstGeom>
          <a:noFill/>
          <a:ln w="7">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6" name="Rectangle 50"/>
          <p:cNvSpPr>
            <a:spLocks noChangeArrowheads="1"/>
          </p:cNvSpPr>
          <p:nvPr/>
        </p:nvSpPr>
        <p:spPr bwMode="auto">
          <a:xfrm>
            <a:off x="10082214" y="5989639"/>
            <a:ext cx="371475" cy="3333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smtClean="0">
                <a:ln>
                  <a:noFill/>
                </a:ln>
                <a:solidFill>
                  <a:srgbClr val="000000"/>
                </a:solidFill>
                <a:effectLst/>
                <a:latin typeface="Arial" pitchFamily="34" charset="0"/>
                <a:cs typeface="Arial" pitchFamily="34" charset="0"/>
              </a:rPr>
              <a:t>10</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7" name="Rectangle 51"/>
          <p:cNvSpPr>
            <a:spLocks noChangeArrowheads="1"/>
          </p:cNvSpPr>
          <p:nvPr/>
        </p:nvSpPr>
        <p:spPr bwMode="auto">
          <a:xfrm>
            <a:off x="4419600" y="6372226"/>
            <a:ext cx="3894138" cy="276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dirty="0" smtClean="0">
                <a:ln>
                  <a:noFill/>
                </a:ln>
                <a:solidFill>
                  <a:srgbClr val="000000"/>
                </a:solidFill>
                <a:effectLst/>
                <a:latin typeface="Arial" pitchFamily="34" charset="0"/>
                <a:cs typeface="Arial" pitchFamily="34" charset="0"/>
              </a:rPr>
              <a:t>Number of Years Used to Estimate VA</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8" name="Rectangle 5"/>
          <p:cNvSpPr>
            <a:spLocks noChangeArrowheads="1"/>
          </p:cNvSpPr>
          <p:nvPr/>
        </p:nvSpPr>
        <p:spPr bwMode="auto">
          <a:xfrm>
            <a:off x="2497010" y="182563"/>
            <a:ext cx="714721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0" rIns="0" bIns="0">
            <a:spAutoFit/>
          </a:bodyPr>
          <a:lstStyle/>
          <a:p>
            <a:pPr algn="ctr"/>
            <a:r>
              <a:rPr lang="en-US" sz="1800" b="1" dirty="0" smtClean="0">
                <a:solidFill>
                  <a:srgbClr val="1E2D70"/>
                </a:solidFill>
              </a:rPr>
              <a:t>Earnings Gain from Teacher Replacement Based on </a:t>
            </a:r>
            <a:r>
              <a:rPr lang="en-US" sz="1800" b="1" u="sng" dirty="0" smtClean="0">
                <a:solidFill>
                  <a:srgbClr val="1E2D70"/>
                </a:solidFill>
              </a:rPr>
              <a:t>Estimated</a:t>
            </a:r>
            <a:r>
              <a:rPr lang="en-US" sz="1800" b="1" dirty="0" smtClean="0">
                <a:solidFill>
                  <a:srgbClr val="1E2D70"/>
                </a:solidFill>
              </a:rPr>
              <a:t> VA</a:t>
            </a:r>
            <a:endParaRPr lang="en-US" sz="1800" b="1" dirty="0">
              <a:solidFill>
                <a:srgbClr val="1E2D70"/>
              </a:solidFill>
            </a:endParaRPr>
          </a:p>
        </p:txBody>
      </p:sp>
    </p:spTree>
    <p:extLst>
      <p:ext uri="{BB962C8B-B14F-4D97-AF65-F5344CB8AC3E}">
        <p14:creationId xmlns:p14="http://schemas.microsoft.com/office/powerpoint/2010/main" val="41538555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VA estimates do fluctuate depend upon which students teachers get</a:t>
            </a:r>
          </a:p>
          <a:p>
            <a:endParaRPr lang="en-US" sz="2000" dirty="0" smtClean="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But even taking this into account, gains </a:t>
            </a:r>
            <a:r>
              <a:rPr lang="en-US" sz="2000" dirty="0">
                <a:solidFill>
                  <a:srgbClr val="000000"/>
                </a:solidFill>
                <a:latin typeface="Arial" pitchFamily="34" charset="0"/>
                <a:cs typeface="Arial" pitchFamily="34" charset="0"/>
              </a:rPr>
              <a:t>from replacing teacher with </a:t>
            </a:r>
            <a:r>
              <a:rPr lang="en-US" sz="2000" dirty="0" smtClean="0">
                <a:solidFill>
                  <a:srgbClr val="000000"/>
                </a:solidFill>
                <a:latin typeface="Arial" pitchFamily="34" charset="0"/>
                <a:cs typeface="Arial" pitchFamily="34" charset="0"/>
              </a:rPr>
              <a:t>estimated VA </a:t>
            </a:r>
            <a:r>
              <a:rPr lang="en-US" sz="2000" dirty="0">
                <a:solidFill>
                  <a:srgbClr val="000000"/>
                </a:solidFill>
                <a:latin typeface="Arial" pitchFamily="34" charset="0"/>
                <a:cs typeface="Arial" pitchFamily="34" charset="0"/>
              </a:rPr>
              <a:t>in bottom 5% with teacher of average quality </a:t>
            </a:r>
            <a:r>
              <a:rPr lang="en-US" sz="2000" dirty="0" smtClean="0">
                <a:solidFill>
                  <a:srgbClr val="000000"/>
                </a:solidFill>
                <a:latin typeface="Arial" pitchFamily="34" charset="0"/>
                <a:cs typeface="Arial" pitchFamily="34" charset="0"/>
              </a:rPr>
              <a:t>is $250,000 </a:t>
            </a:r>
            <a:endParaRPr lang="en-US" sz="2000" dirty="0">
              <a:solidFill>
                <a:srgbClr val="000000"/>
              </a:solidFill>
              <a:latin typeface="Arial" pitchFamily="34" charset="0"/>
              <a:cs typeface="Arial" pitchFamily="34" charset="0"/>
            </a:endParaRPr>
          </a:p>
          <a:p>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Less than $400,000 gain we’d achieve if there were no measurement error in VA, but still substantial</a:t>
            </a: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Lesson 3: VA Estimates Based on a Few Years of Data Are</a:t>
            </a:r>
          </a:p>
          <a:p>
            <a:pPr>
              <a:defRPr/>
            </a:pPr>
            <a:r>
              <a:rPr lang="en-US" sz="2600" dirty="0" smtClean="0">
                <a:solidFill>
                  <a:srgbClr val="002060"/>
                </a:solidFill>
                <a:latin typeface="Arial" panose="020B0604020202020204" pitchFamily="34" charset="0"/>
                <a:cs typeface="Arial" panose="020B0604020202020204" pitchFamily="34" charset="0"/>
              </a:rPr>
              <a:t>Sufficiently Reliable to Generate Large Gains on Average</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394125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90600"/>
            <a:ext cx="8915400" cy="5594124"/>
          </a:xfrm>
        </p:spPr>
        <p:txBody>
          <a:bodyPr>
            <a:noAutofit/>
          </a:bodyPr>
          <a:lstStyle/>
          <a:p>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Most school districts in the U.S. do not use any performance metrics to evaluate teachers</a:t>
            </a:r>
          </a:p>
          <a:p>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In many districts, 98%+ of teachers get tenure within 3 years</a:t>
            </a:r>
          </a:p>
          <a:p>
            <a:endParaRPr lang="en-US" sz="20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Pay set purely based on experience, not performance</a:t>
            </a:r>
          </a:p>
          <a:p>
            <a:pPr lvl="1"/>
            <a:endParaRPr lang="en-US" sz="2000" dirty="0" smtClean="0">
              <a:solidFill>
                <a:srgbClr val="000000"/>
              </a:solidFill>
              <a:latin typeface="Arial" pitchFamily="34" charset="0"/>
              <a:cs typeface="Arial" pitchFamily="34" charset="0"/>
            </a:endParaRPr>
          </a:p>
          <a:p>
            <a:pPr lvl="1"/>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New evidence on VA metrics has sparked interest in changing this system</a:t>
            </a: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Relevance of Findings to Current Policy Debate</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065858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334000" y="1447800"/>
            <a:ext cx="4572000" cy="1908215"/>
          </a:xfrm>
          <a:prstGeom prst="rect">
            <a:avLst/>
          </a:prstGeom>
        </p:spPr>
        <p:txBody>
          <a:bodyPr wrap="square">
            <a:spAutoFit/>
          </a:bodyPr>
          <a:lstStyle/>
          <a:p>
            <a:r>
              <a:rPr lang="en-US" sz="1800" dirty="0" smtClean="0">
                <a:solidFill>
                  <a:srgbClr val="000000"/>
                </a:solidFill>
                <a:latin typeface="Arial" panose="020B0604020202020204" pitchFamily="34" charset="0"/>
                <a:ea typeface="Kozuka Gothic Pro M" pitchFamily="34" charset="-128"/>
                <a:cs typeface="Arial" panose="020B0604020202020204" pitchFamily="34" charset="0"/>
              </a:rPr>
              <a:t>“We know a good teacher can increase the lifetime income of a classroom by over $</a:t>
            </a:r>
            <a:r>
              <a:rPr lang="en-US" sz="1800" dirty="0">
                <a:solidFill>
                  <a:srgbClr val="000000"/>
                </a:solidFill>
                <a:latin typeface="Arial" panose="020B0604020202020204" pitchFamily="34" charset="0"/>
                <a:ea typeface="Kozuka Gothic Pro M" pitchFamily="34" charset="-128"/>
                <a:cs typeface="Arial" panose="020B0604020202020204" pitchFamily="34" charset="0"/>
              </a:rPr>
              <a:t>250,000.... Every person in this chamber can point to a teacher who changed the trajectory of their lives”</a:t>
            </a:r>
            <a:endParaRPr lang="en-US" sz="1800" dirty="0" smtClean="0">
              <a:solidFill>
                <a:srgbClr val="000000"/>
              </a:solidFill>
              <a:latin typeface="Arial" panose="020B0604020202020204" pitchFamily="34" charset="0"/>
              <a:ea typeface="Kozuka Gothic Pro M" pitchFamily="34" charset="-128"/>
              <a:cs typeface="Arial" panose="020B0604020202020204" pitchFamily="34" charset="0"/>
            </a:endParaRPr>
          </a:p>
          <a:p>
            <a:endParaRPr lang="en-US" sz="1400" dirty="0">
              <a:solidFill>
                <a:srgbClr val="000000"/>
              </a:solidFill>
              <a:latin typeface="Arial" panose="020B0604020202020204" pitchFamily="34" charset="0"/>
              <a:ea typeface="Kozuka Gothic Pro M" pitchFamily="34" charset="-128"/>
              <a:cs typeface="Arial" panose="020B0604020202020204" pitchFamily="34" charset="0"/>
            </a:endParaRPr>
          </a:p>
          <a:p>
            <a:r>
              <a:rPr lang="en-US" sz="1400" dirty="0">
                <a:solidFill>
                  <a:srgbClr val="000000"/>
                </a:solidFill>
                <a:latin typeface="Arial" panose="020B0604020202020204" pitchFamily="34" charset="0"/>
                <a:ea typeface="Kozuka Gothic Pro M" pitchFamily="34" charset="-128"/>
                <a:cs typeface="Arial" panose="020B0604020202020204" pitchFamily="34" charset="0"/>
              </a:rPr>
              <a:t>	</a:t>
            </a:r>
            <a:r>
              <a:rPr lang="en-US" sz="1400" dirty="0" smtClean="0">
                <a:solidFill>
                  <a:srgbClr val="000000"/>
                </a:solidFill>
                <a:latin typeface="Arial" panose="020B0604020202020204" pitchFamily="34" charset="0"/>
                <a:ea typeface="Kozuka Gothic Pro M" pitchFamily="34" charset="-128"/>
                <a:cs typeface="Arial" panose="020B0604020202020204" pitchFamily="34" charset="0"/>
              </a:rPr>
              <a:t>- Barack Obama, </a:t>
            </a:r>
            <a:r>
              <a:rPr lang="en-US" sz="1400" i="1" dirty="0" smtClean="0">
                <a:solidFill>
                  <a:srgbClr val="000000"/>
                </a:solidFill>
                <a:latin typeface="Arial" panose="020B0604020202020204" pitchFamily="34" charset="0"/>
                <a:ea typeface="Kozuka Gothic Pro M" pitchFamily="34" charset="-128"/>
                <a:cs typeface="Arial" panose="020B0604020202020204" pitchFamily="34" charset="0"/>
              </a:rPr>
              <a:t>State of the Union</a:t>
            </a:r>
            <a:r>
              <a:rPr lang="en-US" sz="1400" dirty="0" smtClean="0">
                <a:solidFill>
                  <a:srgbClr val="000000"/>
                </a:solidFill>
                <a:latin typeface="Arial" panose="020B0604020202020204" pitchFamily="34" charset="0"/>
                <a:ea typeface="Kozuka Gothic Pro M" pitchFamily="34" charset="-128"/>
                <a:cs typeface="Arial" panose="020B0604020202020204" pitchFamily="34" charset="0"/>
              </a:rPr>
              <a:t>, 2012</a:t>
            </a:r>
            <a:endParaRPr lang="en-US" sz="1400" dirty="0">
              <a:solidFill>
                <a:srgbClr val="000000"/>
              </a:solidFill>
              <a:latin typeface="Arial" panose="020B0604020202020204" pitchFamily="34" charset="0"/>
              <a:ea typeface="Kozuka Gothic Pro M" pitchFamily="34" charset="-128"/>
              <a:cs typeface="Arial" panose="020B0604020202020204" pitchFamily="34" charset="0"/>
            </a:endParaRPr>
          </a:p>
        </p:txBody>
      </p:sp>
      <p:pic>
        <p:nvPicPr>
          <p:cNvPr id="3" name="Picture 2" descr="obama SoU.jpg"/>
          <p:cNvPicPr>
            <a:picLocks noChangeAspect="1"/>
          </p:cNvPicPr>
          <p:nvPr/>
        </p:nvPicPr>
        <p:blipFill rotWithShape="1">
          <a:blip r:embed="rId2" cstate="print">
            <a:extLst>
              <a:ext uri="{28A0092B-C50C-407E-A947-70E740481C1C}">
                <a14:useLocalDpi xmlns:a14="http://schemas.microsoft.com/office/drawing/2010/main" val="0"/>
              </a:ext>
            </a:extLst>
          </a:blip>
          <a:srcRect l="25848" r="19370"/>
          <a:stretch/>
        </p:blipFill>
        <p:spPr>
          <a:xfrm>
            <a:off x="2834702" y="1332381"/>
            <a:ext cx="1661098" cy="2020419"/>
          </a:xfrm>
          <a:prstGeom prst="rect">
            <a:avLst/>
          </a:prstGeom>
        </p:spPr>
      </p:pic>
      <p:pic>
        <p:nvPicPr>
          <p:cNvPr id="4" name="Picture 3" descr="Michael_R_Bloomberg.jpg"/>
          <p:cNvPicPr>
            <a:picLocks noChangeAspect="1"/>
          </p:cNvPicPr>
          <p:nvPr/>
        </p:nvPicPr>
        <p:blipFill rotWithShape="1">
          <a:blip r:embed="rId3" cstate="print">
            <a:extLst>
              <a:ext uri="{28A0092B-C50C-407E-A947-70E740481C1C}">
                <a14:useLocalDpi xmlns:a14="http://schemas.microsoft.com/office/drawing/2010/main" val="0"/>
              </a:ext>
            </a:extLst>
          </a:blip>
          <a:srcRect t="1202" b="7155"/>
          <a:stretch/>
        </p:blipFill>
        <p:spPr>
          <a:xfrm>
            <a:off x="2836434" y="4099341"/>
            <a:ext cx="1664208" cy="2093892"/>
          </a:xfrm>
          <a:prstGeom prst="rect">
            <a:avLst/>
          </a:prstGeom>
        </p:spPr>
      </p:pic>
      <p:sp>
        <p:nvSpPr>
          <p:cNvPr id="5" name="Rectangle 4"/>
          <p:cNvSpPr/>
          <p:nvPr/>
        </p:nvSpPr>
        <p:spPr>
          <a:xfrm>
            <a:off x="5334000" y="4071878"/>
            <a:ext cx="4724400" cy="2462213"/>
          </a:xfrm>
          <a:prstGeom prst="rect">
            <a:avLst/>
          </a:prstGeom>
        </p:spPr>
        <p:txBody>
          <a:bodyPr wrap="square">
            <a:spAutoFit/>
          </a:bodyPr>
          <a:lstStyle/>
          <a:p>
            <a:r>
              <a:rPr lang="en-US" sz="1800" dirty="0" smtClean="0">
                <a:solidFill>
                  <a:srgbClr val="000000"/>
                </a:solidFill>
                <a:latin typeface="Arial" panose="020B0604020202020204" pitchFamily="34" charset="0"/>
                <a:ea typeface="Kozuka Gothic Pro M" pitchFamily="34" charset="-128"/>
                <a:cs typeface="Arial" panose="020B0604020202020204" pitchFamily="34" charset="0"/>
              </a:rPr>
              <a:t>“A </a:t>
            </a:r>
            <a:r>
              <a:rPr lang="en-US" sz="1800" dirty="0">
                <a:solidFill>
                  <a:srgbClr val="000000"/>
                </a:solidFill>
                <a:latin typeface="Arial" panose="020B0604020202020204" pitchFamily="34" charset="0"/>
                <a:ea typeface="Kozuka Gothic Pro M" pitchFamily="34" charset="-128"/>
                <a:cs typeface="Arial" panose="020B0604020202020204" pitchFamily="34" charset="0"/>
              </a:rPr>
              <a:t>recent study by Harvard and Columbia economists found that students with effective teachers are less likely to become pregnant, more likely to go to college and more likely to get higher-paying </a:t>
            </a:r>
            <a:r>
              <a:rPr lang="en-US" sz="1800" dirty="0" smtClean="0">
                <a:solidFill>
                  <a:srgbClr val="000000"/>
                </a:solidFill>
                <a:latin typeface="Arial" panose="020B0604020202020204" pitchFamily="34" charset="0"/>
                <a:ea typeface="Kozuka Gothic Pro M" pitchFamily="34" charset="-128"/>
                <a:cs typeface="Arial" panose="020B0604020202020204" pitchFamily="34" charset="0"/>
              </a:rPr>
              <a:t>jobs....Ineffective </a:t>
            </a:r>
            <a:r>
              <a:rPr lang="en-US" sz="1800" dirty="0">
                <a:solidFill>
                  <a:srgbClr val="000000"/>
                </a:solidFill>
                <a:latin typeface="Arial" panose="020B0604020202020204" pitchFamily="34" charset="0"/>
                <a:ea typeface="Kozuka Gothic Pro M" pitchFamily="34" charset="-128"/>
                <a:cs typeface="Arial" panose="020B0604020202020204" pitchFamily="34" charset="0"/>
              </a:rPr>
              <a:t>teachers are hurting our students’ futures – we can’t allow that</a:t>
            </a:r>
            <a:r>
              <a:rPr lang="en-US" sz="1800" dirty="0" smtClean="0">
                <a:solidFill>
                  <a:srgbClr val="000000"/>
                </a:solidFill>
                <a:latin typeface="Arial" panose="020B0604020202020204" pitchFamily="34" charset="0"/>
                <a:ea typeface="Kozuka Gothic Pro M" pitchFamily="34" charset="-128"/>
                <a:cs typeface="Arial" panose="020B0604020202020204" pitchFamily="34" charset="0"/>
              </a:rPr>
              <a:t>.”</a:t>
            </a:r>
          </a:p>
          <a:p>
            <a:endParaRPr lang="en-US" sz="1400" dirty="0">
              <a:solidFill>
                <a:srgbClr val="000000"/>
              </a:solidFill>
              <a:latin typeface="Arial" panose="020B0604020202020204" pitchFamily="34" charset="0"/>
              <a:ea typeface="Kozuka Gothic Pro M" pitchFamily="34" charset="-128"/>
              <a:cs typeface="Arial" panose="020B0604020202020204" pitchFamily="34" charset="0"/>
            </a:endParaRPr>
          </a:p>
          <a:p>
            <a:r>
              <a:rPr lang="en-US" sz="1400" dirty="0" smtClean="0">
                <a:solidFill>
                  <a:srgbClr val="000000"/>
                </a:solidFill>
                <a:latin typeface="Arial" panose="020B0604020202020204" pitchFamily="34" charset="0"/>
                <a:ea typeface="Kozuka Gothic Pro M" pitchFamily="34" charset="-128"/>
                <a:cs typeface="Arial" panose="020B0604020202020204" pitchFamily="34" charset="0"/>
              </a:rPr>
              <a:t>	- Michael Bloomberg, </a:t>
            </a:r>
            <a:r>
              <a:rPr lang="en-US" sz="1400" i="1" dirty="0" smtClean="0">
                <a:solidFill>
                  <a:srgbClr val="000000"/>
                </a:solidFill>
                <a:latin typeface="Arial" panose="020B0604020202020204" pitchFamily="34" charset="0"/>
                <a:ea typeface="Kozuka Gothic Pro M" pitchFamily="34" charset="-128"/>
                <a:cs typeface="Arial" panose="020B0604020202020204" pitchFamily="34" charset="0"/>
              </a:rPr>
              <a:t>State of the City</a:t>
            </a:r>
            <a:r>
              <a:rPr lang="en-US" sz="1400" dirty="0" smtClean="0">
                <a:solidFill>
                  <a:srgbClr val="000000"/>
                </a:solidFill>
                <a:latin typeface="Arial" panose="020B0604020202020204" pitchFamily="34" charset="0"/>
                <a:ea typeface="Kozuka Gothic Pro M" pitchFamily="34" charset="-128"/>
                <a:cs typeface="Arial" panose="020B0604020202020204" pitchFamily="34" charset="0"/>
              </a:rPr>
              <a:t>, 2012</a:t>
            </a:r>
            <a:endParaRPr lang="en-US" sz="1400" dirty="0">
              <a:solidFill>
                <a:srgbClr val="000000"/>
              </a:solidFill>
              <a:latin typeface="Arial" panose="020B0604020202020204" pitchFamily="34" charset="0"/>
              <a:ea typeface="Kozuka Gothic Pro M" pitchFamily="34" charset="-128"/>
              <a:cs typeface="Arial" panose="020B0604020202020204" pitchFamily="34" charset="0"/>
            </a:endParaRPr>
          </a:p>
        </p:txBody>
      </p:sp>
      <p:sp>
        <p:nvSpPr>
          <p:cNvPr id="6" name="Text Box 7"/>
          <p:cNvSpPr txBox="1">
            <a:spLocks noChangeArrowheads="1"/>
          </p:cNvSpPr>
          <p:nvPr/>
        </p:nvSpPr>
        <p:spPr bwMode="auto">
          <a:xfrm>
            <a:off x="1447800" y="208002"/>
            <a:ext cx="91440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indent="0" algn="ctr" eaLnBrk="1" hangingPunct="1"/>
            <a:r>
              <a:rPr lang="en-US" sz="2600" b="1" dirty="0">
                <a:solidFill>
                  <a:srgbClr val="002060"/>
                </a:solidFill>
                <a:latin typeface="Arial"/>
                <a:cs typeface="Arial"/>
              </a:rPr>
              <a:t>Policy Impacts</a:t>
            </a:r>
          </a:p>
        </p:txBody>
      </p:sp>
    </p:spTree>
    <p:extLst>
      <p:ext uri="{BB962C8B-B14F-4D97-AF65-F5344CB8AC3E}">
        <p14:creationId xmlns:p14="http://schemas.microsoft.com/office/powerpoint/2010/main" val="14971447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38400" y="1498116"/>
            <a:ext cx="7315200" cy="42748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3" name="Group 2"/>
          <p:cNvGrpSpPr/>
          <p:nvPr/>
        </p:nvGrpSpPr>
        <p:grpSpPr>
          <a:xfrm>
            <a:off x="1981200" y="2001798"/>
            <a:ext cx="8610600" cy="3168608"/>
            <a:chOff x="381000" y="1828800"/>
            <a:chExt cx="8610600" cy="3168608"/>
          </a:xfrm>
        </p:grpSpPr>
        <p:grpSp>
          <p:nvGrpSpPr>
            <p:cNvPr id="4" name="Group 3"/>
            <p:cNvGrpSpPr/>
            <p:nvPr/>
          </p:nvGrpSpPr>
          <p:grpSpPr>
            <a:xfrm>
              <a:off x="1371347" y="1828800"/>
              <a:ext cx="7620253" cy="3168608"/>
              <a:chOff x="1665798" y="2595939"/>
              <a:chExt cx="6874876" cy="2858670"/>
            </a:xfrm>
          </p:grpSpPr>
          <p:pic>
            <p:nvPicPr>
              <p:cNvPr id="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111" t="31152" b="62519"/>
              <a:stretch/>
            </p:blipFill>
            <p:spPr bwMode="auto">
              <a:xfrm>
                <a:off x="1676400" y="2595939"/>
                <a:ext cx="6864274" cy="6396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nvGrpSpPr>
              <p:cNvPr id="8" name="Group 7"/>
              <p:cNvGrpSpPr/>
              <p:nvPr/>
            </p:nvGrpSpPr>
            <p:grpSpPr>
              <a:xfrm>
                <a:off x="1665798" y="3352800"/>
                <a:ext cx="6868602" cy="2101809"/>
                <a:chOff x="2053104" y="3543199"/>
                <a:chExt cx="6868602" cy="2101809"/>
              </a:xfrm>
            </p:grpSpPr>
            <p:pic>
              <p:nvPicPr>
                <p:cNvPr id="9"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9060" t="84548" b="1147"/>
                <a:stretch/>
              </p:blipFill>
              <p:spPr bwMode="auto">
                <a:xfrm>
                  <a:off x="2053104" y="4199330"/>
                  <a:ext cx="6868602" cy="1445678"/>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0"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8977" t="62120" r="3548" b="31470"/>
                <a:stretch/>
              </p:blipFill>
              <p:spPr bwMode="auto">
                <a:xfrm>
                  <a:off x="2057400" y="3543199"/>
                  <a:ext cx="6574561" cy="64780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grpSp>
        <p:pic>
          <p:nvPicPr>
            <p:cNvPr id="5"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13" t="74612" r="84158" b="11902"/>
            <a:stretch/>
          </p:blipFill>
          <p:spPr bwMode="auto">
            <a:xfrm>
              <a:off x="381000" y="2743200"/>
              <a:ext cx="1128666" cy="1174964"/>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39305" r="86690" b="49664"/>
            <a:stretch/>
          </p:blipFill>
          <p:spPr bwMode="auto">
            <a:xfrm>
              <a:off x="381000" y="1828800"/>
              <a:ext cx="973641" cy="96105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grpSp>
      <p:sp>
        <p:nvSpPr>
          <p:cNvPr id="11" name="Rectangle 10"/>
          <p:cNvSpPr/>
          <p:nvPr/>
        </p:nvSpPr>
        <p:spPr>
          <a:xfrm>
            <a:off x="1981200" y="1239798"/>
            <a:ext cx="8382000" cy="4191000"/>
          </a:xfrm>
          <a:prstGeom prst="rect">
            <a:avLst/>
          </a:prstGeom>
          <a:noFill/>
          <a:ln w="69850" cmpd="dbl">
            <a:solidFill>
              <a:schemeClr val="tx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3" name="Text Box 7"/>
          <p:cNvSpPr txBox="1">
            <a:spLocks noChangeArrowheads="1"/>
          </p:cNvSpPr>
          <p:nvPr/>
        </p:nvSpPr>
        <p:spPr bwMode="auto">
          <a:xfrm>
            <a:off x="1447800" y="208002"/>
            <a:ext cx="9144000" cy="49244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wrap="square">
            <a:spAutoFit/>
          </a:bodyPr>
          <a:lstStyle>
            <a:lvl1pPr marL="609600" indent="-609600" eaLnBrk="0" hangingPunct="0">
              <a:defRPr sz="2000">
                <a:solidFill>
                  <a:schemeClr val="tx1"/>
                </a:solidFill>
                <a:latin typeface="cmss10" pitchFamily="34" charset="0"/>
                <a:cs typeface="Arial" pitchFamily="34" charset="0"/>
              </a:defRPr>
            </a:lvl1pPr>
            <a:lvl2pPr marL="742950" indent="-285750" eaLnBrk="0" hangingPunct="0">
              <a:defRPr sz="2000">
                <a:solidFill>
                  <a:schemeClr val="tx1"/>
                </a:solidFill>
                <a:latin typeface="cmss10" pitchFamily="34" charset="0"/>
                <a:cs typeface="Arial" pitchFamily="34" charset="0"/>
              </a:defRPr>
            </a:lvl2pPr>
            <a:lvl3pPr marL="1143000" indent="-228600" eaLnBrk="0" hangingPunct="0">
              <a:defRPr sz="2000">
                <a:solidFill>
                  <a:schemeClr val="tx1"/>
                </a:solidFill>
                <a:latin typeface="cmss10" pitchFamily="34" charset="0"/>
                <a:cs typeface="Arial" pitchFamily="34" charset="0"/>
              </a:defRPr>
            </a:lvl3pPr>
            <a:lvl4pPr marL="1600200" indent="-228600" eaLnBrk="0" hangingPunct="0">
              <a:defRPr sz="2000">
                <a:solidFill>
                  <a:schemeClr val="tx1"/>
                </a:solidFill>
                <a:latin typeface="cmss10" pitchFamily="34" charset="0"/>
                <a:cs typeface="Arial" pitchFamily="34" charset="0"/>
              </a:defRPr>
            </a:lvl4pPr>
            <a:lvl5pPr marL="2057400" indent="-228600" eaLnBrk="0" hangingPunct="0">
              <a:defRPr sz="2000">
                <a:solidFill>
                  <a:schemeClr val="tx1"/>
                </a:solidFill>
                <a:latin typeface="cmss10" pitchFamily="34" charset="0"/>
                <a:cs typeface="Arial" pitchFamily="34" charset="0"/>
              </a:defRPr>
            </a:lvl5pPr>
            <a:lvl6pPr marL="2514600" indent="-228600" eaLnBrk="0" fontAlgn="base" hangingPunct="0">
              <a:spcBef>
                <a:spcPct val="0"/>
              </a:spcBef>
              <a:spcAft>
                <a:spcPct val="0"/>
              </a:spcAft>
              <a:defRPr sz="2000">
                <a:solidFill>
                  <a:schemeClr val="tx1"/>
                </a:solidFill>
                <a:latin typeface="cmss10" pitchFamily="34" charset="0"/>
                <a:cs typeface="Arial" pitchFamily="34" charset="0"/>
              </a:defRPr>
            </a:lvl6pPr>
            <a:lvl7pPr marL="2971800" indent="-228600" eaLnBrk="0" fontAlgn="base" hangingPunct="0">
              <a:spcBef>
                <a:spcPct val="0"/>
              </a:spcBef>
              <a:spcAft>
                <a:spcPct val="0"/>
              </a:spcAft>
              <a:defRPr sz="2000">
                <a:solidFill>
                  <a:schemeClr val="tx1"/>
                </a:solidFill>
                <a:latin typeface="cmss10" pitchFamily="34" charset="0"/>
                <a:cs typeface="Arial" pitchFamily="34" charset="0"/>
              </a:defRPr>
            </a:lvl7pPr>
            <a:lvl8pPr marL="3429000" indent="-228600" eaLnBrk="0" fontAlgn="base" hangingPunct="0">
              <a:spcBef>
                <a:spcPct val="0"/>
              </a:spcBef>
              <a:spcAft>
                <a:spcPct val="0"/>
              </a:spcAft>
              <a:defRPr sz="2000">
                <a:solidFill>
                  <a:schemeClr val="tx1"/>
                </a:solidFill>
                <a:latin typeface="cmss10" pitchFamily="34" charset="0"/>
                <a:cs typeface="Arial" pitchFamily="34" charset="0"/>
              </a:defRPr>
            </a:lvl8pPr>
            <a:lvl9pPr marL="3886200" indent="-228600" eaLnBrk="0" fontAlgn="base" hangingPunct="0">
              <a:spcBef>
                <a:spcPct val="0"/>
              </a:spcBef>
              <a:spcAft>
                <a:spcPct val="0"/>
              </a:spcAft>
              <a:defRPr sz="2000">
                <a:solidFill>
                  <a:schemeClr val="tx1"/>
                </a:solidFill>
                <a:latin typeface="cmss10" pitchFamily="34" charset="0"/>
                <a:cs typeface="Arial" pitchFamily="34" charset="0"/>
              </a:defRPr>
            </a:lvl9pPr>
          </a:lstStyle>
          <a:p>
            <a:pPr marL="0" indent="0" algn="ctr" eaLnBrk="1" hangingPunct="1"/>
            <a:r>
              <a:rPr lang="en-US" sz="2600" b="1" dirty="0">
                <a:solidFill>
                  <a:srgbClr val="002060"/>
                </a:solidFill>
                <a:latin typeface="Arial"/>
                <a:cs typeface="Arial"/>
              </a:rPr>
              <a:t>Policy Impacts</a:t>
            </a:r>
          </a:p>
        </p:txBody>
      </p:sp>
    </p:spTree>
    <p:extLst>
      <p:ext uri="{BB962C8B-B14F-4D97-AF65-F5344CB8AC3E}">
        <p14:creationId xmlns:p14="http://schemas.microsoft.com/office/powerpoint/2010/main" val="16816472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990600"/>
            <a:ext cx="8915400" cy="5594124"/>
          </a:xfrm>
        </p:spPr>
        <p:txBody>
          <a:bodyPr>
            <a:noAutofit/>
          </a:bodyPr>
          <a:lstStyle/>
          <a:p>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New data show that changing public schools in certain specific ways can have large long-term returns</a:t>
            </a:r>
          </a:p>
          <a:p>
            <a:endParaRPr lang="en-US" sz="2000" dirty="0" smtClean="0">
              <a:solidFill>
                <a:srgbClr val="000000"/>
              </a:solidFill>
              <a:latin typeface="Arial" pitchFamily="34" charset="0"/>
              <a:cs typeface="Arial" pitchFamily="34" charset="0"/>
            </a:endParaRPr>
          </a:p>
          <a:p>
            <a:endParaRPr lang="en-US" sz="2000" dirty="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Reducing class size can be very valuable</a:t>
            </a:r>
          </a:p>
          <a:p>
            <a:pPr lvl="1"/>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But critical to hire highly effective new teachers when doing so</a:t>
            </a:r>
          </a:p>
          <a:p>
            <a:pPr lvl="1"/>
            <a:endParaRPr lang="en-US" sz="2000" dirty="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There </a:t>
            </a:r>
            <a:r>
              <a:rPr lang="en-US" sz="2000" dirty="0">
                <a:solidFill>
                  <a:srgbClr val="000000"/>
                </a:solidFill>
                <a:latin typeface="Arial" pitchFamily="34" charset="0"/>
                <a:cs typeface="Arial" pitchFamily="34" charset="0"/>
              </a:rPr>
              <a:t>are large, measurable differences in teacher quality, </a:t>
            </a:r>
            <a:endParaRPr lang="en-US" sz="2000" dirty="0" smtClean="0">
              <a:solidFill>
                <a:srgbClr val="000000"/>
              </a:solidFill>
              <a:latin typeface="Arial" pitchFamily="34" charset="0"/>
              <a:cs typeface="Arial" pitchFamily="34" charset="0"/>
            </a:endParaRPr>
          </a:p>
          <a:p>
            <a:pPr lvl="1"/>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We should do more to attract and retain top </a:t>
            </a:r>
            <a:r>
              <a:rPr lang="en-US" sz="2000" dirty="0">
                <a:solidFill>
                  <a:srgbClr val="000000"/>
                </a:solidFill>
                <a:latin typeface="Arial" pitchFamily="34" charset="0"/>
                <a:cs typeface="Arial" pitchFamily="34" charset="0"/>
              </a:rPr>
              <a:t>teachers </a:t>
            </a:r>
            <a:r>
              <a:rPr lang="en-US" sz="2000" dirty="0" smtClean="0">
                <a:solidFill>
                  <a:srgbClr val="000000"/>
                </a:solidFill>
                <a:latin typeface="Arial" pitchFamily="34" charset="0"/>
                <a:cs typeface="Arial" pitchFamily="34" charset="0"/>
              </a:rPr>
              <a:t>in public schools (not just using value-added metrics but also other tools)</a:t>
            </a: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Summary: Improving Public Schools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878942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524000" y="2560638"/>
            <a:ext cx="91440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dirty="0" smtClean="0">
                <a:solidFill>
                  <a:srgbClr val="002060"/>
                </a:solidFill>
                <a:latin typeface="Arial" panose="020B0604020202020204" pitchFamily="34" charset="0"/>
                <a:cs typeface="Arial" panose="020B0604020202020204" pitchFamily="34" charset="0"/>
              </a:rPr>
              <a:t>Marked-Based Solutions: Charter Schools</a:t>
            </a:r>
            <a:endParaRPr lang="en-US" sz="3200"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932354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500" y="685800"/>
            <a:ext cx="7768959" cy="561974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 name="Rectangle 2"/>
          <p:cNvSpPr>
            <a:spLocks noChangeArrowheads="1"/>
          </p:cNvSpPr>
          <p:nvPr/>
        </p:nvSpPr>
        <p:spPr bwMode="auto">
          <a:xfrm>
            <a:off x="609600" y="198438"/>
            <a:ext cx="1097280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dirty="0" smtClean="0">
                <a:solidFill>
                  <a:srgbClr val="1E2D70"/>
                </a:solidFill>
                <a:latin typeface="Arial"/>
                <a:ea typeface="ＭＳ Ｐゴシック" charset="-128"/>
                <a:cs typeface="Arial"/>
              </a:rPr>
              <a:t>Discontinuities in Class Size Created by Maximum Class Size Rule</a:t>
            </a:r>
            <a:endParaRPr lang="en-US" b="1" dirty="0">
              <a:solidFill>
                <a:srgbClr val="1E2D70"/>
              </a:solidFill>
              <a:latin typeface="Arial"/>
              <a:ea typeface="ＭＳ Ｐゴシック" charset="-128"/>
              <a:cs typeface="Arial"/>
            </a:endParaRPr>
          </a:p>
        </p:txBody>
      </p:sp>
    </p:spTree>
    <p:extLst>
      <p:ext uri="{BB962C8B-B14F-4D97-AF65-F5344CB8AC3E}">
        <p14:creationId xmlns:p14="http://schemas.microsoft.com/office/powerpoint/2010/main" val="34226220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000" dirty="0" smtClean="0">
                <a:solidFill>
                  <a:srgbClr val="000000"/>
                </a:solidFill>
                <a:latin typeface="Arial" pitchFamily="34" charset="0"/>
                <a:cs typeface="Arial" pitchFamily="34" charset="0"/>
              </a:rPr>
              <a:t>Alternative approach to improving education: leverage market forces</a:t>
            </a:r>
          </a:p>
          <a:p>
            <a:endParaRPr lang="en-US" sz="2000" dirty="0" smtClean="0">
              <a:solidFill>
                <a:srgbClr val="000000"/>
              </a:solidFill>
              <a:latin typeface="Arial" pitchFamily="34" charset="0"/>
              <a:cs typeface="Arial" pitchFamily="34" charset="0"/>
            </a:endParaRPr>
          </a:p>
          <a:p>
            <a:endParaRPr lang="en-US" sz="2000" dirty="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Permit school choice </a:t>
            </a:r>
            <a:r>
              <a:rPr lang="en-US" sz="2000" dirty="0" smtClean="0">
                <a:solidFill>
                  <a:srgbClr val="000000"/>
                </a:solidFill>
                <a:latin typeface="Arial" pitchFamily="34" charset="0"/>
                <a:cs typeface="Arial" pitchFamily="34" charset="0"/>
                <a:sym typeface="Wingdings" panose="05000000000000000000" pitchFamily="2" charset="2"/>
              </a:rPr>
              <a:t> best schools will attract more students and other schools will improve their performance to stay in business</a:t>
            </a:r>
          </a:p>
          <a:p>
            <a:endParaRPr lang="en-US" sz="2000" dirty="0" smtClean="0">
              <a:solidFill>
                <a:srgbClr val="000000"/>
              </a:solidFill>
              <a:latin typeface="Arial" pitchFamily="34" charset="0"/>
              <a:cs typeface="Arial" pitchFamily="34" charset="0"/>
              <a:sym typeface="Wingdings" panose="05000000000000000000" pitchFamily="2" charset="2"/>
            </a:endParaRPr>
          </a:p>
          <a:p>
            <a:endParaRPr lang="en-US" sz="2000" dirty="0">
              <a:solidFill>
                <a:srgbClr val="000000"/>
              </a:solidFill>
              <a:latin typeface="Arial" pitchFamily="34" charset="0"/>
              <a:cs typeface="Arial" pitchFamily="34" charset="0"/>
              <a:sym typeface="Wingdings" panose="05000000000000000000" pitchFamily="2" charset="2"/>
            </a:endParaRPr>
          </a:p>
          <a:p>
            <a:r>
              <a:rPr lang="en-US" sz="2000" dirty="0" smtClean="0">
                <a:solidFill>
                  <a:srgbClr val="000000"/>
                </a:solidFill>
                <a:latin typeface="Arial" pitchFamily="34" charset="0"/>
                <a:cs typeface="Arial" pitchFamily="34" charset="0"/>
                <a:sym typeface="Wingdings" panose="05000000000000000000" pitchFamily="2" charset="2"/>
              </a:rPr>
              <a:t>Two ways we currently take such an approach in the U.S.</a:t>
            </a:r>
          </a:p>
          <a:p>
            <a:endParaRPr lang="en-US" sz="2000" dirty="0">
              <a:solidFill>
                <a:srgbClr val="000000"/>
              </a:solidFill>
              <a:latin typeface="Arial" pitchFamily="34" charset="0"/>
              <a:cs typeface="Arial" pitchFamily="34" charset="0"/>
              <a:sym typeface="Wingdings" panose="05000000000000000000" pitchFamily="2" charset="2"/>
            </a:endParaRPr>
          </a:p>
          <a:p>
            <a:pPr marL="914400" lvl="1" indent="-457200">
              <a:buFont typeface="+mj-lt"/>
              <a:buAutoNum type="arabicPeriod"/>
            </a:pPr>
            <a:r>
              <a:rPr lang="en-US" sz="2000" dirty="0" smtClean="0">
                <a:solidFill>
                  <a:srgbClr val="000000"/>
                </a:solidFill>
                <a:latin typeface="Arial" pitchFamily="34" charset="0"/>
                <a:cs typeface="Arial" pitchFamily="34" charset="0"/>
                <a:sym typeface="Wingdings" panose="05000000000000000000" pitchFamily="2" charset="2"/>
              </a:rPr>
              <a:t>Charter schools: schools that are publicly funded but independent of public school system</a:t>
            </a:r>
          </a:p>
          <a:p>
            <a:pPr marL="914400" lvl="1" indent="-457200">
              <a:buFont typeface="+mj-lt"/>
              <a:buAutoNum type="arabicPeriod"/>
            </a:pPr>
            <a:endParaRPr lang="en-US" sz="2000" dirty="0">
              <a:solidFill>
                <a:srgbClr val="000000"/>
              </a:solidFill>
              <a:latin typeface="Arial" pitchFamily="34" charset="0"/>
              <a:cs typeface="Arial" pitchFamily="34" charset="0"/>
              <a:sym typeface="Wingdings" panose="05000000000000000000" pitchFamily="2" charset="2"/>
            </a:endParaRPr>
          </a:p>
          <a:p>
            <a:pPr marL="914400" lvl="1" indent="-457200">
              <a:buFont typeface="+mj-lt"/>
              <a:buAutoNum type="arabicPeriod"/>
            </a:pPr>
            <a:r>
              <a:rPr lang="en-US" sz="2000" dirty="0" smtClean="0">
                <a:solidFill>
                  <a:srgbClr val="000000"/>
                </a:solidFill>
                <a:latin typeface="Arial" pitchFamily="34" charset="0"/>
                <a:cs typeface="Arial" pitchFamily="34" charset="0"/>
                <a:sym typeface="Wingdings" panose="05000000000000000000" pitchFamily="2" charset="2"/>
              </a:rPr>
              <a:t>Vouchers that students can use for private schools instead of their local public school</a:t>
            </a:r>
            <a:endParaRPr lang="en-US" sz="2000" dirty="0" smtClean="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Market-Based Solutions to Improving Education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481649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000" dirty="0" smtClean="0">
                <a:solidFill>
                  <a:srgbClr val="000000"/>
                </a:solidFill>
                <a:latin typeface="Arial" pitchFamily="34" charset="0"/>
                <a:cs typeface="Arial" pitchFamily="34" charset="0"/>
              </a:rPr>
              <a:t>Question: are private schools/charter schools better than public schools?</a:t>
            </a:r>
            <a:endParaRPr lang="en-US" sz="2000" dirty="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Cannot simply compare outcomes at charters and public schools</a:t>
            </a:r>
          </a:p>
          <a:p>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Charters tend to be concentrated in lower-income, urban areas </a:t>
            </a:r>
            <a:r>
              <a:rPr lang="en-US" sz="2000" dirty="0" smtClean="0">
                <a:solidFill>
                  <a:srgbClr val="000000"/>
                </a:solidFill>
                <a:latin typeface="Arial" pitchFamily="34" charset="0"/>
                <a:cs typeface="Arial" pitchFamily="34" charset="0"/>
                <a:sym typeface="Wingdings" panose="05000000000000000000" pitchFamily="2" charset="2"/>
              </a:rPr>
              <a:t> outcomes worse on average</a:t>
            </a: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Do Charter Schools Work?</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90359285"/>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000" dirty="0" smtClean="0">
                <a:solidFill>
                  <a:srgbClr val="000000"/>
                </a:solidFill>
                <a:latin typeface="Arial" pitchFamily="34" charset="0"/>
                <a:cs typeface="Arial" pitchFamily="34" charset="0"/>
              </a:rPr>
              <a:t>Several recent </a:t>
            </a:r>
            <a:r>
              <a:rPr lang="en-US" sz="2000" dirty="0">
                <a:solidFill>
                  <a:srgbClr val="000000"/>
                </a:solidFill>
                <a:latin typeface="Arial" pitchFamily="34" charset="0"/>
                <a:cs typeface="Arial" pitchFamily="34" charset="0"/>
              </a:rPr>
              <a:t>studies estimate </a:t>
            </a:r>
            <a:r>
              <a:rPr lang="en-US" sz="2000" dirty="0" smtClean="0">
                <a:solidFill>
                  <a:srgbClr val="000000"/>
                </a:solidFill>
                <a:latin typeface="Arial" pitchFamily="34" charset="0"/>
                <a:cs typeface="Arial" pitchFamily="34" charset="0"/>
              </a:rPr>
              <a:t>effects </a:t>
            </a:r>
            <a:r>
              <a:rPr lang="en-US" sz="2000" dirty="0">
                <a:solidFill>
                  <a:srgbClr val="000000"/>
                </a:solidFill>
                <a:latin typeface="Arial" pitchFamily="34" charset="0"/>
                <a:cs typeface="Arial" pitchFamily="34" charset="0"/>
              </a:rPr>
              <a:t>of charter schools </a:t>
            </a:r>
            <a:r>
              <a:rPr lang="en-US" sz="2000" dirty="0" smtClean="0">
                <a:solidFill>
                  <a:srgbClr val="000000"/>
                </a:solidFill>
                <a:latin typeface="Arial" pitchFamily="34" charset="0"/>
                <a:cs typeface="Arial" pitchFamily="34" charset="0"/>
              </a:rPr>
              <a:t>on students’ outcomes by exploiting lotteries for admission</a:t>
            </a:r>
          </a:p>
          <a:p>
            <a:pPr lvl="1"/>
            <a:endParaRPr lang="en-US" sz="20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Charter </a:t>
            </a:r>
            <a:r>
              <a:rPr lang="en-US" sz="2000" dirty="0">
                <a:solidFill>
                  <a:srgbClr val="000000"/>
                </a:solidFill>
                <a:latin typeface="Arial" pitchFamily="34" charset="0"/>
                <a:cs typeface="Arial" pitchFamily="34" charset="0"/>
              </a:rPr>
              <a:t>schools </a:t>
            </a:r>
            <a:r>
              <a:rPr lang="en-US" sz="2000" dirty="0" smtClean="0">
                <a:solidFill>
                  <a:srgbClr val="000000"/>
                </a:solidFill>
                <a:latin typeface="Arial" pitchFamily="34" charset="0"/>
                <a:cs typeface="Arial" pitchFamily="34" charset="0"/>
              </a:rPr>
              <a:t>often have more applicants than seats </a:t>
            </a:r>
            <a:r>
              <a:rPr lang="en-US" sz="2000" dirty="0" smtClean="0">
                <a:solidFill>
                  <a:srgbClr val="000000"/>
                </a:solidFill>
                <a:latin typeface="Arial" pitchFamily="34" charset="0"/>
                <a:cs typeface="Arial" pitchFamily="34" charset="0"/>
                <a:sym typeface="Wingdings" panose="05000000000000000000" pitchFamily="2" charset="2"/>
              </a:rPr>
              <a:t> use lotteries to assign seats</a:t>
            </a:r>
            <a:endParaRPr lang="en-US" sz="2000" dirty="0" smtClean="0">
              <a:solidFill>
                <a:srgbClr val="000000"/>
              </a:solidFill>
              <a:latin typeface="Arial" pitchFamily="34" charset="0"/>
              <a:cs typeface="Arial" pitchFamily="34" charset="0"/>
            </a:endParaRPr>
          </a:p>
          <a:p>
            <a:pPr lvl="1"/>
            <a:endParaRPr lang="en-US" sz="20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Comparing </a:t>
            </a:r>
            <a:r>
              <a:rPr lang="en-US" sz="2000" dirty="0">
                <a:solidFill>
                  <a:srgbClr val="000000"/>
                </a:solidFill>
                <a:latin typeface="Arial" pitchFamily="34" charset="0"/>
                <a:cs typeface="Arial" pitchFamily="34" charset="0"/>
              </a:rPr>
              <a:t>outcomes </a:t>
            </a:r>
            <a:r>
              <a:rPr lang="en-US" sz="2000" dirty="0" smtClean="0">
                <a:solidFill>
                  <a:srgbClr val="000000"/>
                </a:solidFill>
                <a:latin typeface="Arial" pitchFamily="34" charset="0"/>
                <a:cs typeface="Arial" pitchFamily="34" charset="0"/>
              </a:rPr>
              <a:t>of </a:t>
            </a:r>
            <a:r>
              <a:rPr lang="en-US" sz="2000" dirty="0">
                <a:solidFill>
                  <a:srgbClr val="000000"/>
                </a:solidFill>
                <a:latin typeface="Arial" pitchFamily="34" charset="0"/>
                <a:cs typeface="Arial" pitchFamily="34" charset="0"/>
              </a:rPr>
              <a:t>winners vs. losers </a:t>
            </a:r>
            <a:r>
              <a:rPr lang="en-US" sz="2000" dirty="0" smtClean="0">
                <a:solidFill>
                  <a:srgbClr val="000000"/>
                </a:solidFill>
                <a:latin typeface="Arial" pitchFamily="34" charset="0"/>
                <a:cs typeface="Arial" pitchFamily="34" charset="0"/>
              </a:rPr>
              <a:t>identifies </a:t>
            </a:r>
            <a:r>
              <a:rPr lang="en-US" sz="2000" dirty="0">
                <a:solidFill>
                  <a:srgbClr val="000000"/>
                </a:solidFill>
                <a:latin typeface="Arial" pitchFamily="34" charset="0"/>
                <a:cs typeface="Arial" pitchFamily="34" charset="0"/>
              </a:rPr>
              <a:t>causal </a:t>
            </a:r>
            <a:r>
              <a:rPr lang="en-US" sz="2000" dirty="0" smtClean="0">
                <a:solidFill>
                  <a:srgbClr val="000000"/>
                </a:solidFill>
                <a:latin typeface="Arial" pitchFamily="34" charset="0"/>
                <a:cs typeface="Arial" pitchFamily="34" charset="0"/>
              </a:rPr>
              <a:t>effects</a:t>
            </a:r>
          </a:p>
          <a:p>
            <a:pPr lvl="1"/>
            <a:endParaRPr lang="en-US" sz="2000" dirty="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References:</a:t>
            </a:r>
          </a:p>
          <a:p>
            <a:pPr marL="342900" lvl="1" indent="-342900">
              <a:buFont typeface="Wingdings" panose="05000000000000000000" pitchFamily="2" charset="2"/>
              <a:buChar char="§"/>
            </a:pPr>
            <a:endParaRPr lang="en-US" sz="2000" dirty="0" smtClean="0">
              <a:solidFill>
                <a:srgbClr val="000000"/>
              </a:solidFill>
              <a:latin typeface="Arial" pitchFamily="34" charset="0"/>
              <a:cs typeface="Arial" pitchFamily="34" charset="0"/>
            </a:endParaRPr>
          </a:p>
          <a:p>
            <a:pPr marL="400050" lvl="2" indent="0">
              <a:buNone/>
            </a:pPr>
            <a:r>
              <a:rPr lang="en-US" sz="1800" dirty="0" err="1">
                <a:solidFill>
                  <a:srgbClr val="000000"/>
                </a:solidFill>
                <a:latin typeface="Arial" pitchFamily="34" charset="0"/>
                <a:cs typeface="Arial" pitchFamily="34" charset="0"/>
              </a:rPr>
              <a:t>Abdulkadiroǧlu</a:t>
            </a:r>
            <a:r>
              <a:rPr lang="en-US" sz="1800" dirty="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Angrist</a:t>
            </a:r>
            <a:r>
              <a:rPr lang="en-US" sz="1800" dirty="0">
                <a:solidFill>
                  <a:srgbClr val="000000"/>
                </a:solidFill>
                <a:latin typeface="Arial" pitchFamily="34" charset="0"/>
                <a:cs typeface="Arial" pitchFamily="34" charset="0"/>
              </a:rPr>
              <a:t>, </a:t>
            </a:r>
            <a:r>
              <a:rPr lang="en-US" sz="1800" dirty="0" err="1" smtClean="0">
                <a:solidFill>
                  <a:srgbClr val="000000"/>
                </a:solidFill>
                <a:latin typeface="Arial" pitchFamily="34" charset="0"/>
                <a:cs typeface="Arial" pitchFamily="34" charset="0"/>
              </a:rPr>
              <a:t>Dynarski</a:t>
            </a:r>
            <a:r>
              <a:rPr lang="en-US" sz="1800" dirty="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Kane</a:t>
            </a:r>
            <a:r>
              <a:rPr lang="en-US" sz="1800" dirty="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Pathak</a:t>
            </a:r>
            <a:r>
              <a:rPr lang="en-US" sz="1800" dirty="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a:t>
            </a:r>
            <a:r>
              <a:rPr lang="en-US" sz="1800" dirty="0">
                <a:solidFill>
                  <a:srgbClr val="000000"/>
                </a:solidFill>
                <a:latin typeface="Arial" pitchFamily="34" charset="0"/>
                <a:cs typeface="Arial" pitchFamily="34" charset="0"/>
              </a:rPr>
              <a:t>Accountability and Flexibility in Public Schools: Evidence from Boston’s Charters and Pilots</a:t>
            </a:r>
            <a:r>
              <a:rPr lang="en-US" sz="1800" dirty="0" smtClean="0">
                <a:solidFill>
                  <a:srgbClr val="000000"/>
                </a:solidFill>
                <a:latin typeface="Arial" pitchFamily="34" charset="0"/>
                <a:cs typeface="Arial" pitchFamily="34" charset="0"/>
              </a:rPr>
              <a:t>.” QJE 2011.</a:t>
            </a:r>
          </a:p>
          <a:p>
            <a:pPr marL="400050" lvl="2" indent="0">
              <a:buNone/>
            </a:pPr>
            <a:endParaRPr lang="en-US" sz="1800" dirty="0">
              <a:solidFill>
                <a:srgbClr val="000000"/>
              </a:solidFill>
              <a:latin typeface="Arial" pitchFamily="34" charset="0"/>
              <a:cs typeface="Arial" pitchFamily="34" charset="0"/>
            </a:endParaRPr>
          </a:p>
          <a:p>
            <a:pPr marL="400050" lvl="2" indent="0">
              <a:buNone/>
            </a:pPr>
            <a:r>
              <a:rPr lang="en-US" sz="1800" dirty="0" err="1" smtClean="0">
                <a:solidFill>
                  <a:srgbClr val="000000"/>
                </a:solidFill>
                <a:latin typeface="Arial" pitchFamily="34" charset="0"/>
                <a:cs typeface="Arial" pitchFamily="34" charset="0"/>
              </a:rPr>
              <a:t>Chabrier</a:t>
            </a:r>
            <a:r>
              <a:rPr lang="en-US" sz="1800" dirty="0" smtClean="0">
                <a:solidFill>
                  <a:srgbClr val="000000"/>
                </a:solidFill>
                <a:latin typeface="Arial" pitchFamily="34" charset="0"/>
                <a:cs typeface="Arial" pitchFamily="34" charset="0"/>
              </a:rPr>
              <a:t>, </a:t>
            </a:r>
            <a:r>
              <a:rPr lang="en-US" sz="1800" dirty="0" err="1">
                <a:solidFill>
                  <a:srgbClr val="000000"/>
                </a:solidFill>
                <a:latin typeface="Arial" pitchFamily="34" charset="0"/>
                <a:cs typeface="Arial" pitchFamily="34" charset="0"/>
              </a:rPr>
              <a:t>Cohodes</a:t>
            </a:r>
            <a:r>
              <a:rPr lang="en-US" sz="1800" dirty="0">
                <a:solidFill>
                  <a:srgbClr val="000000"/>
                </a:solidFill>
                <a:latin typeface="Arial" pitchFamily="34" charset="0"/>
                <a:cs typeface="Arial" pitchFamily="34" charset="0"/>
              </a:rPr>
              <a:t>, </a:t>
            </a:r>
            <a:r>
              <a:rPr lang="en-US" sz="1800" dirty="0" err="1" smtClean="0">
                <a:solidFill>
                  <a:srgbClr val="000000"/>
                </a:solidFill>
                <a:latin typeface="Arial" pitchFamily="34" charset="0"/>
                <a:cs typeface="Arial" pitchFamily="34" charset="0"/>
              </a:rPr>
              <a:t>Oreopoulous</a:t>
            </a:r>
            <a:r>
              <a:rPr lang="en-US" sz="1800" dirty="0">
                <a:solidFill>
                  <a:srgbClr val="000000"/>
                </a:solidFill>
                <a:latin typeface="Arial" pitchFamily="34" charset="0"/>
                <a:cs typeface="Arial" pitchFamily="34" charset="0"/>
              </a:rPr>
              <a:t>. </a:t>
            </a:r>
            <a:r>
              <a:rPr lang="en-US" sz="1800" dirty="0" smtClean="0">
                <a:solidFill>
                  <a:srgbClr val="000000"/>
                </a:solidFill>
                <a:latin typeface="Arial" pitchFamily="34" charset="0"/>
                <a:cs typeface="Arial" pitchFamily="34" charset="0"/>
              </a:rPr>
              <a:t>“</a:t>
            </a:r>
            <a:r>
              <a:rPr lang="en-US" sz="1800" dirty="0">
                <a:solidFill>
                  <a:srgbClr val="000000"/>
                </a:solidFill>
                <a:latin typeface="Arial" pitchFamily="34" charset="0"/>
                <a:cs typeface="Arial" pitchFamily="34" charset="0"/>
              </a:rPr>
              <a:t>What Can We Learn </a:t>
            </a:r>
            <a:r>
              <a:rPr lang="en-US" sz="1800" dirty="0" smtClean="0">
                <a:solidFill>
                  <a:srgbClr val="000000"/>
                </a:solidFill>
                <a:latin typeface="Arial" pitchFamily="34" charset="0"/>
                <a:cs typeface="Arial" pitchFamily="34" charset="0"/>
              </a:rPr>
              <a:t>From Charter School Lotteries?” </a:t>
            </a:r>
            <a:r>
              <a:rPr lang="en-US" sz="1800" dirty="0">
                <a:solidFill>
                  <a:srgbClr val="000000"/>
                </a:solidFill>
                <a:latin typeface="Arial" pitchFamily="34" charset="0"/>
                <a:cs typeface="Arial" pitchFamily="34" charset="0"/>
              </a:rPr>
              <a:t>JEP 2016</a:t>
            </a:r>
          </a:p>
          <a:p>
            <a:endParaRPr lang="en-US" sz="1800" dirty="0" smtClean="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Do Charter Schools Work?</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2057006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200" dirty="0" err="1" smtClean="0">
                <a:solidFill>
                  <a:srgbClr val="000000"/>
                </a:solidFill>
                <a:latin typeface="Arial" pitchFamily="34" charset="0"/>
                <a:cs typeface="Arial" pitchFamily="34" charset="0"/>
              </a:rPr>
              <a:t>Abdulkadiroglu</a:t>
            </a:r>
            <a:r>
              <a:rPr lang="en-US" sz="2200" dirty="0" smtClean="0">
                <a:solidFill>
                  <a:srgbClr val="000000"/>
                </a:solidFill>
                <a:latin typeface="Arial" pitchFamily="34" charset="0"/>
                <a:cs typeface="Arial" pitchFamily="34" charset="0"/>
              </a:rPr>
              <a:t> </a:t>
            </a:r>
            <a:r>
              <a:rPr lang="en-US" sz="2200" dirty="0">
                <a:solidFill>
                  <a:srgbClr val="000000"/>
                </a:solidFill>
                <a:latin typeface="Arial" pitchFamily="34" charset="0"/>
                <a:cs typeface="Arial" pitchFamily="34" charset="0"/>
              </a:rPr>
              <a:t>et al. (2011): compare </a:t>
            </a:r>
            <a:r>
              <a:rPr lang="en-US" sz="2200" dirty="0" smtClean="0">
                <a:solidFill>
                  <a:srgbClr val="000000"/>
                </a:solidFill>
                <a:latin typeface="Arial" pitchFamily="34" charset="0"/>
                <a:cs typeface="Arial" pitchFamily="34" charset="0"/>
              </a:rPr>
              <a:t>effects </a:t>
            </a:r>
            <a:r>
              <a:rPr lang="en-US" sz="2200" dirty="0">
                <a:solidFill>
                  <a:srgbClr val="000000"/>
                </a:solidFill>
                <a:latin typeface="Arial" pitchFamily="34" charset="0"/>
                <a:cs typeface="Arial" pitchFamily="34" charset="0"/>
              </a:rPr>
              <a:t>of </a:t>
            </a:r>
            <a:r>
              <a:rPr lang="en-US" sz="2200" dirty="0" smtClean="0">
                <a:solidFill>
                  <a:srgbClr val="000000"/>
                </a:solidFill>
                <a:latin typeface="Arial" pitchFamily="34" charset="0"/>
                <a:cs typeface="Arial" pitchFamily="34" charset="0"/>
              </a:rPr>
              <a:t>charter schools </a:t>
            </a:r>
            <a:r>
              <a:rPr lang="en-US" sz="2200" dirty="0">
                <a:solidFill>
                  <a:srgbClr val="000000"/>
                </a:solidFill>
                <a:latin typeface="Arial" pitchFamily="34" charset="0"/>
                <a:cs typeface="Arial" pitchFamily="34" charset="0"/>
              </a:rPr>
              <a:t>and </a:t>
            </a:r>
            <a:r>
              <a:rPr lang="en-US" sz="2200" dirty="0" smtClean="0">
                <a:solidFill>
                  <a:srgbClr val="000000"/>
                </a:solidFill>
                <a:latin typeface="Arial" pitchFamily="34" charset="0"/>
                <a:cs typeface="Arial" pitchFamily="34" charset="0"/>
              </a:rPr>
              <a:t>pilot schools </a:t>
            </a:r>
            <a:r>
              <a:rPr lang="en-US" sz="2200" dirty="0">
                <a:solidFill>
                  <a:srgbClr val="000000"/>
                </a:solidFill>
                <a:latin typeface="Arial" pitchFamily="34" charset="0"/>
                <a:cs typeface="Arial" pitchFamily="34" charset="0"/>
              </a:rPr>
              <a:t>in </a:t>
            </a:r>
            <a:r>
              <a:rPr lang="en-US" sz="2200" dirty="0" smtClean="0">
                <a:solidFill>
                  <a:srgbClr val="000000"/>
                </a:solidFill>
                <a:latin typeface="Arial" pitchFamily="34" charset="0"/>
                <a:cs typeface="Arial" pitchFamily="34" charset="0"/>
              </a:rPr>
              <a:t>Boston</a:t>
            </a:r>
            <a:endParaRPr lang="en-US" sz="2000" dirty="0">
              <a:solidFill>
                <a:srgbClr val="000000"/>
              </a:solidFill>
              <a:latin typeface="Arial" pitchFamily="34" charset="0"/>
              <a:cs typeface="Arial" pitchFamily="34" charset="0"/>
            </a:endParaRPr>
          </a:p>
          <a:p>
            <a:pPr lvl="1"/>
            <a:endParaRPr lang="en-US" sz="20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Charter </a:t>
            </a:r>
            <a:r>
              <a:rPr lang="en-US" sz="2000" dirty="0">
                <a:solidFill>
                  <a:srgbClr val="000000"/>
                </a:solidFill>
                <a:latin typeface="Arial" pitchFamily="34" charset="0"/>
                <a:cs typeface="Arial" pitchFamily="34" charset="0"/>
              </a:rPr>
              <a:t>schools are exempt from all public school </a:t>
            </a:r>
            <a:r>
              <a:rPr lang="en-US" sz="2000" dirty="0" smtClean="0">
                <a:solidFill>
                  <a:srgbClr val="000000"/>
                </a:solidFill>
                <a:latin typeface="Arial" pitchFamily="34" charset="0"/>
                <a:cs typeface="Arial" pitchFamily="34" charset="0"/>
              </a:rPr>
              <a:t>regulations</a:t>
            </a:r>
          </a:p>
          <a:p>
            <a:pPr lvl="1"/>
            <a:endParaRPr lang="en-US" sz="2000" dirty="0" smtClean="0">
              <a:solidFill>
                <a:srgbClr val="000000"/>
              </a:solidFill>
              <a:latin typeface="Arial" pitchFamily="34" charset="0"/>
              <a:cs typeface="Arial" pitchFamily="34" charset="0"/>
            </a:endParaRPr>
          </a:p>
          <a:p>
            <a:pPr lvl="1"/>
            <a:r>
              <a:rPr lang="en-US" sz="2000" dirty="0">
                <a:solidFill>
                  <a:srgbClr val="000000"/>
                </a:solidFill>
                <a:latin typeface="Arial" pitchFamily="34" charset="0"/>
                <a:cs typeface="Arial" pitchFamily="34" charset="0"/>
              </a:rPr>
              <a:t>Pilot schools are like charters but covered by </a:t>
            </a:r>
            <a:r>
              <a:rPr lang="en-US" sz="2000" dirty="0" smtClean="0">
                <a:solidFill>
                  <a:srgbClr val="000000"/>
                </a:solidFill>
                <a:latin typeface="Arial" pitchFamily="34" charset="0"/>
                <a:cs typeface="Arial" pitchFamily="34" charset="0"/>
              </a:rPr>
              <a:t>Boston Public School regulations and teachers union contracts</a:t>
            </a:r>
          </a:p>
          <a:p>
            <a:pPr lvl="1"/>
            <a:endParaRPr lang="en-US" sz="20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Both are financed </a:t>
            </a:r>
            <a:r>
              <a:rPr lang="en-US" sz="2000" dirty="0">
                <a:solidFill>
                  <a:srgbClr val="000000"/>
                </a:solidFill>
                <a:latin typeface="Arial" pitchFamily="34" charset="0"/>
                <a:cs typeface="Arial" pitchFamily="34" charset="0"/>
              </a:rPr>
              <a:t>by payments from students' home </a:t>
            </a:r>
            <a:r>
              <a:rPr lang="en-US" sz="2000" dirty="0" smtClean="0">
                <a:solidFill>
                  <a:srgbClr val="000000"/>
                </a:solidFill>
                <a:latin typeface="Arial" pitchFamily="34" charset="0"/>
                <a:cs typeface="Arial" pitchFamily="34" charset="0"/>
              </a:rPr>
              <a:t>district: tax payments transferred </a:t>
            </a:r>
            <a:r>
              <a:rPr lang="en-US" sz="2000" dirty="0">
                <a:solidFill>
                  <a:srgbClr val="000000"/>
                </a:solidFill>
                <a:latin typeface="Arial" pitchFamily="34" charset="0"/>
                <a:cs typeface="Arial" pitchFamily="34" charset="0"/>
              </a:rPr>
              <a:t>to </a:t>
            </a:r>
            <a:r>
              <a:rPr lang="en-US" sz="2000" dirty="0" smtClean="0">
                <a:solidFill>
                  <a:srgbClr val="000000"/>
                </a:solidFill>
                <a:latin typeface="Arial" pitchFamily="34" charset="0"/>
                <a:cs typeface="Arial" pitchFamily="34" charset="0"/>
              </a:rPr>
              <a:t>charter/pilot school</a:t>
            </a: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Effects </a:t>
            </a:r>
            <a:r>
              <a:rPr lang="en-US" sz="2600" dirty="0">
                <a:solidFill>
                  <a:srgbClr val="002060"/>
                </a:solidFill>
                <a:latin typeface="Arial" panose="020B0604020202020204" pitchFamily="34" charset="0"/>
                <a:cs typeface="Arial" panose="020B0604020202020204" pitchFamily="34" charset="0"/>
              </a:rPr>
              <a:t>of </a:t>
            </a:r>
            <a:r>
              <a:rPr lang="en-US" sz="2600" dirty="0" smtClean="0">
                <a:solidFill>
                  <a:srgbClr val="002060"/>
                </a:solidFill>
                <a:latin typeface="Arial" panose="020B0604020202020204" pitchFamily="34" charset="0"/>
                <a:cs typeface="Arial" panose="020B0604020202020204" pitchFamily="34" charset="0"/>
              </a:rPr>
              <a:t>Boston Area Charter </a:t>
            </a:r>
            <a:r>
              <a:rPr lang="en-US" sz="2600" dirty="0">
                <a:solidFill>
                  <a:srgbClr val="002060"/>
                </a:solidFill>
                <a:latin typeface="Arial" panose="020B0604020202020204" pitchFamily="34" charset="0"/>
                <a:cs typeface="Arial" panose="020B0604020202020204" pitchFamily="34" charset="0"/>
              </a:rPr>
              <a:t>Schools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019124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7800" y="0"/>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200" dirty="0">
                <a:solidFill>
                  <a:srgbClr val="002060"/>
                </a:solidFill>
                <a:latin typeface="Arial" panose="020B0604020202020204" pitchFamily="34" charset="0"/>
                <a:cs typeface="Arial" panose="020B0604020202020204" pitchFamily="34" charset="0"/>
              </a:rPr>
              <a:t>Effects of Boston Charter and Pilot Schools on Test Scores</a:t>
            </a:r>
          </a:p>
        </p:txBody>
      </p:sp>
      <p:sp>
        <p:nvSpPr>
          <p:cNvPr id="10" name="AutoShape 3"/>
          <p:cNvSpPr>
            <a:spLocks noChangeAspect="1" noChangeArrowheads="1" noTextEdit="1"/>
          </p:cNvSpPr>
          <p:nvPr/>
        </p:nvSpPr>
        <p:spPr bwMode="auto">
          <a:xfrm>
            <a:off x="2685463" y="1116130"/>
            <a:ext cx="6911083" cy="502624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Rectangle 5"/>
          <p:cNvSpPr>
            <a:spLocks noChangeArrowheads="1"/>
          </p:cNvSpPr>
          <p:nvPr/>
        </p:nvSpPr>
        <p:spPr bwMode="auto">
          <a:xfrm>
            <a:off x="2680809" y="1111476"/>
            <a:ext cx="6920391" cy="50355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4" name="AutoShape 3"/>
          <p:cNvSpPr>
            <a:spLocks noChangeAspect="1" noChangeArrowheads="1" noTextEdit="1"/>
          </p:cNvSpPr>
          <p:nvPr/>
        </p:nvSpPr>
        <p:spPr bwMode="auto">
          <a:xfrm>
            <a:off x="2598687" y="1154378"/>
            <a:ext cx="6997800" cy="50893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4" name="Rectangle 41"/>
          <p:cNvSpPr>
            <a:spLocks noChangeArrowheads="1"/>
          </p:cNvSpPr>
          <p:nvPr/>
        </p:nvSpPr>
        <p:spPr bwMode="auto">
          <a:xfrm>
            <a:off x="6317889" y="1306351"/>
            <a:ext cx="182603" cy="3392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a:solidFill>
                  <a:srgbClr val="1E2D53"/>
                </a:solidFill>
              </a:rPr>
              <a:t> </a:t>
            </a:r>
            <a:endParaRPr lang="en-US" altLang="en-US">
              <a:solidFill>
                <a:prstClr val="black"/>
              </a:solidFill>
            </a:endParaRPr>
          </a:p>
        </p:txBody>
      </p:sp>
      <p:sp>
        <p:nvSpPr>
          <p:cNvPr id="87" name="AutoShape 43"/>
          <p:cNvSpPr>
            <a:spLocks noChangeAspect="1" noChangeArrowheads="1" noTextEdit="1"/>
          </p:cNvSpPr>
          <p:nvPr/>
        </p:nvSpPr>
        <p:spPr bwMode="auto">
          <a:xfrm>
            <a:off x="2519465" y="1044557"/>
            <a:ext cx="7224827" cy="52544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8" name="Rectangle 45"/>
          <p:cNvSpPr>
            <a:spLocks noChangeArrowheads="1"/>
          </p:cNvSpPr>
          <p:nvPr/>
        </p:nvSpPr>
        <p:spPr bwMode="auto">
          <a:xfrm>
            <a:off x="2514600" y="1039692"/>
            <a:ext cx="7234557" cy="5264150"/>
          </a:xfrm>
          <a:prstGeom prst="rect">
            <a:avLst/>
          </a:prstGeom>
          <a:solidFill>
            <a:srgbClr val="FFFFF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9" name="Rectangle 46"/>
          <p:cNvSpPr>
            <a:spLocks noChangeArrowheads="1"/>
          </p:cNvSpPr>
          <p:nvPr/>
        </p:nvSpPr>
        <p:spPr bwMode="auto">
          <a:xfrm>
            <a:off x="2519465" y="1049422"/>
            <a:ext cx="7219961" cy="5249554"/>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0" name="Rectangle 47"/>
          <p:cNvSpPr>
            <a:spLocks noChangeArrowheads="1"/>
          </p:cNvSpPr>
          <p:nvPr/>
        </p:nvSpPr>
        <p:spPr bwMode="auto">
          <a:xfrm>
            <a:off x="3206675" y="1526212"/>
            <a:ext cx="6375849" cy="4212050"/>
          </a:xfrm>
          <a:prstGeom prst="rect">
            <a:avLst/>
          </a:prstGeom>
          <a:solidFill>
            <a:srgbClr val="FFFFFF"/>
          </a:solidFill>
          <a:ln w="11113">
            <a:solidFill>
              <a:srgbClr val="FFFFFF"/>
            </a:solidFill>
            <a:prstDash val="solid"/>
            <a:miter lim="800000"/>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1" name="Line 48"/>
          <p:cNvSpPr>
            <a:spLocks noChangeShapeType="1"/>
          </p:cNvSpPr>
          <p:nvPr/>
        </p:nvSpPr>
        <p:spPr bwMode="auto">
          <a:xfrm>
            <a:off x="3206675" y="5625146"/>
            <a:ext cx="637584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2" name="Line 49"/>
          <p:cNvSpPr>
            <a:spLocks noChangeShapeType="1"/>
          </p:cNvSpPr>
          <p:nvPr/>
        </p:nvSpPr>
        <p:spPr bwMode="auto">
          <a:xfrm>
            <a:off x="3206675" y="4630212"/>
            <a:ext cx="637584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3" name="Line 50"/>
          <p:cNvSpPr>
            <a:spLocks noChangeShapeType="1"/>
          </p:cNvSpPr>
          <p:nvPr/>
        </p:nvSpPr>
        <p:spPr bwMode="auto">
          <a:xfrm>
            <a:off x="3206675" y="3632845"/>
            <a:ext cx="637584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4" name="Line 51"/>
          <p:cNvSpPr>
            <a:spLocks noChangeShapeType="1"/>
          </p:cNvSpPr>
          <p:nvPr/>
        </p:nvSpPr>
        <p:spPr bwMode="auto">
          <a:xfrm>
            <a:off x="3206675" y="2637911"/>
            <a:ext cx="637584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5" name="Line 52"/>
          <p:cNvSpPr>
            <a:spLocks noChangeShapeType="1"/>
          </p:cNvSpPr>
          <p:nvPr/>
        </p:nvSpPr>
        <p:spPr bwMode="auto">
          <a:xfrm>
            <a:off x="3206675" y="1640545"/>
            <a:ext cx="6375849" cy="0"/>
          </a:xfrm>
          <a:prstGeom prst="line">
            <a:avLst/>
          </a:prstGeom>
          <a:noFill/>
          <a:ln w="22225">
            <a:solidFill>
              <a:srgbClr val="EAF2F3"/>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6" name="Rectangle 53"/>
          <p:cNvSpPr>
            <a:spLocks noChangeArrowheads="1"/>
          </p:cNvSpPr>
          <p:nvPr/>
        </p:nvSpPr>
        <p:spPr bwMode="auto">
          <a:xfrm>
            <a:off x="3324656" y="3370124"/>
            <a:ext cx="875737" cy="1260088"/>
          </a:xfrm>
          <a:prstGeom prst="rect">
            <a:avLst/>
          </a:prstGeom>
          <a:solidFill>
            <a:srgbClr val="486C8C"/>
          </a:solidFill>
          <a:ln w="0">
            <a:solidFill>
              <a:srgbClr val="1A476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7" name="Rectangle 54"/>
          <p:cNvSpPr>
            <a:spLocks noChangeArrowheads="1"/>
          </p:cNvSpPr>
          <p:nvPr/>
        </p:nvSpPr>
        <p:spPr bwMode="auto">
          <a:xfrm>
            <a:off x="5076129" y="2629397"/>
            <a:ext cx="880602" cy="2000815"/>
          </a:xfrm>
          <a:prstGeom prst="rect">
            <a:avLst/>
          </a:prstGeom>
          <a:solidFill>
            <a:srgbClr val="C00000"/>
          </a:solidFill>
          <a:ln w="0">
            <a:solidFill>
              <a:srgbClr val="C0504D"/>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8" name="Rectangle 55"/>
          <p:cNvSpPr>
            <a:spLocks noChangeArrowheads="1"/>
          </p:cNvSpPr>
          <p:nvPr/>
        </p:nvSpPr>
        <p:spPr bwMode="auto">
          <a:xfrm>
            <a:off x="6832468" y="4520745"/>
            <a:ext cx="880602" cy="109467"/>
          </a:xfrm>
          <a:prstGeom prst="rect">
            <a:avLst/>
          </a:prstGeom>
          <a:solidFill>
            <a:srgbClr val="486C8C"/>
          </a:solidFill>
          <a:ln w="0">
            <a:solidFill>
              <a:srgbClr val="1A476F"/>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9" name="Rectangle 56"/>
          <p:cNvSpPr>
            <a:spLocks noChangeArrowheads="1"/>
          </p:cNvSpPr>
          <p:nvPr/>
        </p:nvSpPr>
        <p:spPr bwMode="auto">
          <a:xfrm>
            <a:off x="8588806" y="4630212"/>
            <a:ext cx="879385" cy="319887"/>
          </a:xfrm>
          <a:prstGeom prst="rect">
            <a:avLst/>
          </a:prstGeom>
          <a:solidFill>
            <a:srgbClr val="C00000"/>
          </a:solidFill>
          <a:ln w="0">
            <a:solidFill>
              <a:srgbClr val="C0504D"/>
            </a:solidFill>
            <a:prstDash val="solid"/>
            <a:miter lim="800000"/>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0" name="Line 57"/>
          <p:cNvSpPr>
            <a:spLocks noChangeShapeType="1"/>
          </p:cNvSpPr>
          <p:nvPr/>
        </p:nvSpPr>
        <p:spPr bwMode="auto">
          <a:xfrm flipV="1">
            <a:off x="3762525" y="3907729"/>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1" name="Line 58"/>
          <p:cNvSpPr>
            <a:spLocks noChangeShapeType="1"/>
          </p:cNvSpPr>
          <p:nvPr/>
        </p:nvSpPr>
        <p:spPr bwMode="auto">
          <a:xfrm flipV="1">
            <a:off x="3762525" y="3750827"/>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2" name="Line 59"/>
          <p:cNvSpPr>
            <a:spLocks noChangeShapeType="1"/>
          </p:cNvSpPr>
          <p:nvPr/>
        </p:nvSpPr>
        <p:spPr bwMode="auto">
          <a:xfrm flipV="1">
            <a:off x="3762525" y="3592707"/>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3" name="Line 60"/>
          <p:cNvSpPr>
            <a:spLocks noChangeShapeType="1"/>
          </p:cNvSpPr>
          <p:nvPr/>
        </p:nvSpPr>
        <p:spPr bwMode="auto">
          <a:xfrm flipV="1">
            <a:off x="3762525" y="3435805"/>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4" name="Line 61"/>
          <p:cNvSpPr>
            <a:spLocks noChangeShapeType="1"/>
          </p:cNvSpPr>
          <p:nvPr/>
        </p:nvSpPr>
        <p:spPr bwMode="auto">
          <a:xfrm flipV="1">
            <a:off x="3762525" y="3277686"/>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5" name="Line 62"/>
          <p:cNvSpPr>
            <a:spLocks noChangeShapeType="1"/>
          </p:cNvSpPr>
          <p:nvPr/>
        </p:nvSpPr>
        <p:spPr bwMode="auto">
          <a:xfrm flipV="1">
            <a:off x="3762525" y="3119566"/>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6" name="Line 63"/>
          <p:cNvSpPr>
            <a:spLocks noChangeShapeType="1"/>
          </p:cNvSpPr>
          <p:nvPr/>
        </p:nvSpPr>
        <p:spPr bwMode="auto">
          <a:xfrm flipV="1">
            <a:off x="3762525" y="2962664"/>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7" name="Line 64"/>
          <p:cNvSpPr>
            <a:spLocks noChangeShapeType="1"/>
          </p:cNvSpPr>
          <p:nvPr/>
        </p:nvSpPr>
        <p:spPr bwMode="auto">
          <a:xfrm flipV="1">
            <a:off x="3762525" y="2804545"/>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8" name="Line 65"/>
          <p:cNvSpPr>
            <a:spLocks noChangeShapeType="1"/>
          </p:cNvSpPr>
          <p:nvPr/>
        </p:nvSpPr>
        <p:spPr bwMode="auto">
          <a:xfrm flipV="1">
            <a:off x="3762525" y="2725485"/>
            <a:ext cx="0" cy="26759"/>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9" name="Line 66"/>
          <p:cNvSpPr>
            <a:spLocks noChangeShapeType="1"/>
          </p:cNvSpPr>
          <p:nvPr/>
        </p:nvSpPr>
        <p:spPr bwMode="auto">
          <a:xfrm>
            <a:off x="3723603" y="2725485"/>
            <a:ext cx="79060"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0" name="Line 67"/>
          <p:cNvSpPr>
            <a:spLocks noChangeShapeType="1"/>
          </p:cNvSpPr>
          <p:nvPr/>
        </p:nvSpPr>
        <p:spPr bwMode="auto">
          <a:xfrm>
            <a:off x="3723603" y="4013548"/>
            <a:ext cx="79060"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1" name="Line 68"/>
          <p:cNvSpPr>
            <a:spLocks noChangeShapeType="1"/>
          </p:cNvSpPr>
          <p:nvPr/>
        </p:nvSpPr>
        <p:spPr bwMode="auto">
          <a:xfrm flipV="1">
            <a:off x="5518863" y="3159704"/>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2" name="Line 69"/>
          <p:cNvSpPr>
            <a:spLocks noChangeShapeType="1"/>
          </p:cNvSpPr>
          <p:nvPr/>
        </p:nvSpPr>
        <p:spPr bwMode="auto">
          <a:xfrm flipV="1">
            <a:off x="5518863" y="3001585"/>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3" name="Line 70"/>
          <p:cNvSpPr>
            <a:spLocks noChangeShapeType="1"/>
          </p:cNvSpPr>
          <p:nvPr/>
        </p:nvSpPr>
        <p:spPr bwMode="auto">
          <a:xfrm flipV="1">
            <a:off x="5518863" y="2844682"/>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4" name="Line 71"/>
          <p:cNvSpPr>
            <a:spLocks noChangeShapeType="1"/>
          </p:cNvSpPr>
          <p:nvPr/>
        </p:nvSpPr>
        <p:spPr bwMode="auto">
          <a:xfrm flipV="1">
            <a:off x="5518863" y="2686563"/>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5" name="Line 72"/>
          <p:cNvSpPr>
            <a:spLocks noChangeShapeType="1"/>
          </p:cNvSpPr>
          <p:nvPr/>
        </p:nvSpPr>
        <p:spPr bwMode="auto">
          <a:xfrm flipV="1">
            <a:off x="5518863" y="2528444"/>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6" name="Line 73"/>
          <p:cNvSpPr>
            <a:spLocks noChangeShapeType="1"/>
          </p:cNvSpPr>
          <p:nvPr/>
        </p:nvSpPr>
        <p:spPr bwMode="auto">
          <a:xfrm flipV="1">
            <a:off x="5518863" y="2371541"/>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7" name="Line 74"/>
          <p:cNvSpPr>
            <a:spLocks noChangeShapeType="1"/>
          </p:cNvSpPr>
          <p:nvPr/>
        </p:nvSpPr>
        <p:spPr bwMode="auto">
          <a:xfrm flipV="1">
            <a:off x="5518863" y="2218288"/>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8" name="Line 75"/>
          <p:cNvSpPr>
            <a:spLocks noChangeShapeType="1"/>
          </p:cNvSpPr>
          <p:nvPr/>
        </p:nvSpPr>
        <p:spPr bwMode="auto">
          <a:xfrm flipV="1">
            <a:off x="5518863" y="2060168"/>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9" name="Line 76"/>
          <p:cNvSpPr>
            <a:spLocks noChangeShapeType="1"/>
          </p:cNvSpPr>
          <p:nvPr/>
        </p:nvSpPr>
        <p:spPr bwMode="auto">
          <a:xfrm flipV="1">
            <a:off x="5518863" y="1994488"/>
            <a:ext cx="0" cy="13379"/>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0" name="Line 77"/>
          <p:cNvSpPr>
            <a:spLocks noChangeShapeType="1"/>
          </p:cNvSpPr>
          <p:nvPr/>
        </p:nvSpPr>
        <p:spPr bwMode="auto">
          <a:xfrm>
            <a:off x="5479941" y="1994488"/>
            <a:ext cx="77843"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1" name="Line 78"/>
          <p:cNvSpPr>
            <a:spLocks noChangeShapeType="1"/>
          </p:cNvSpPr>
          <p:nvPr/>
        </p:nvSpPr>
        <p:spPr bwMode="auto">
          <a:xfrm>
            <a:off x="5479941" y="3264306"/>
            <a:ext cx="77843"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2" name="Line 79"/>
          <p:cNvSpPr>
            <a:spLocks noChangeShapeType="1"/>
          </p:cNvSpPr>
          <p:nvPr/>
        </p:nvSpPr>
        <p:spPr bwMode="auto">
          <a:xfrm flipV="1">
            <a:off x="7275201" y="5046187"/>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3" name="Line 80"/>
          <p:cNvSpPr>
            <a:spLocks noChangeShapeType="1"/>
          </p:cNvSpPr>
          <p:nvPr/>
        </p:nvSpPr>
        <p:spPr bwMode="auto">
          <a:xfrm flipV="1">
            <a:off x="7275201" y="4892933"/>
            <a:ext cx="0" cy="100953"/>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4" name="Line 81"/>
          <p:cNvSpPr>
            <a:spLocks noChangeShapeType="1"/>
          </p:cNvSpPr>
          <p:nvPr/>
        </p:nvSpPr>
        <p:spPr bwMode="auto">
          <a:xfrm flipV="1">
            <a:off x="7275201" y="4731165"/>
            <a:ext cx="0" cy="109467"/>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5" name="Line 82"/>
          <p:cNvSpPr>
            <a:spLocks noChangeShapeType="1"/>
          </p:cNvSpPr>
          <p:nvPr/>
        </p:nvSpPr>
        <p:spPr bwMode="auto">
          <a:xfrm flipV="1">
            <a:off x="7275201" y="4577911"/>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6" name="Line 83"/>
          <p:cNvSpPr>
            <a:spLocks noChangeShapeType="1"/>
          </p:cNvSpPr>
          <p:nvPr/>
        </p:nvSpPr>
        <p:spPr bwMode="auto">
          <a:xfrm flipV="1">
            <a:off x="7275201" y="4421008"/>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7" name="Line 84"/>
          <p:cNvSpPr>
            <a:spLocks noChangeShapeType="1"/>
          </p:cNvSpPr>
          <p:nvPr/>
        </p:nvSpPr>
        <p:spPr bwMode="auto">
          <a:xfrm flipV="1">
            <a:off x="7275201" y="4262889"/>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8" name="Line 85"/>
          <p:cNvSpPr>
            <a:spLocks noChangeShapeType="1"/>
          </p:cNvSpPr>
          <p:nvPr/>
        </p:nvSpPr>
        <p:spPr bwMode="auto">
          <a:xfrm flipV="1">
            <a:off x="7275201" y="4104770"/>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9" name="Line 86"/>
          <p:cNvSpPr>
            <a:spLocks noChangeShapeType="1"/>
          </p:cNvSpPr>
          <p:nvPr/>
        </p:nvSpPr>
        <p:spPr bwMode="auto">
          <a:xfrm flipV="1">
            <a:off x="7275201" y="3947867"/>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0" name="Line 87"/>
          <p:cNvSpPr>
            <a:spLocks noChangeShapeType="1"/>
          </p:cNvSpPr>
          <p:nvPr/>
        </p:nvSpPr>
        <p:spPr bwMode="auto">
          <a:xfrm flipV="1">
            <a:off x="7275201" y="3885836"/>
            <a:ext cx="0" cy="973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1" name="Line 88"/>
          <p:cNvSpPr>
            <a:spLocks noChangeShapeType="1"/>
          </p:cNvSpPr>
          <p:nvPr/>
        </p:nvSpPr>
        <p:spPr bwMode="auto">
          <a:xfrm>
            <a:off x="7231414" y="3885836"/>
            <a:ext cx="82708"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2" name="Line 89"/>
          <p:cNvSpPr>
            <a:spLocks noChangeShapeType="1"/>
          </p:cNvSpPr>
          <p:nvPr/>
        </p:nvSpPr>
        <p:spPr bwMode="auto">
          <a:xfrm>
            <a:off x="7231414" y="5152005"/>
            <a:ext cx="82708"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3" name="Line 90"/>
          <p:cNvSpPr>
            <a:spLocks noChangeShapeType="1"/>
          </p:cNvSpPr>
          <p:nvPr/>
        </p:nvSpPr>
        <p:spPr bwMode="auto">
          <a:xfrm flipV="1">
            <a:off x="9026674" y="5471892"/>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4" name="Line 91"/>
          <p:cNvSpPr>
            <a:spLocks noChangeShapeType="1"/>
          </p:cNvSpPr>
          <p:nvPr/>
        </p:nvSpPr>
        <p:spPr bwMode="auto">
          <a:xfrm flipV="1">
            <a:off x="9026674" y="5313773"/>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5" name="Line 92"/>
          <p:cNvSpPr>
            <a:spLocks noChangeShapeType="1"/>
          </p:cNvSpPr>
          <p:nvPr/>
        </p:nvSpPr>
        <p:spPr bwMode="auto">
          <a:xfrm flipV="1">
            <a:off x="9026674" y="5155654"/>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6" name="Line 93"/>
          <p:cNvSpPr>
            <a:spLocks noChangeShapeType="1"/>
          </p:cNvSpPr>
          <p:nvPr/>
        </p:nvSpPr>
        <p:spPr bwMode="auto">
          <a:xfrm flipV="1">
            <a:off x="9026674" y="4998751"/>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7" name="Line 94"/>
          <p:cNvSpPr>
            <a:spLocks noChangeShapeType="1"/>
          </p:cNvSpPr>
          <p:nvPr/>
        </p:nvSpPr>
        <p:spPr bwMode="auto">
          <a:xfrm flipV="1">
            <a:off x="9026674" y="4840632"/>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8" name="Line 95"/>
          <p:cNvSpPr>
            <a:spLocks noChangeShapeType="1"/>
          </p:cNvSpPr>
          <p:nvPr/>
        </p:nvSpPr>
        <p:spPr bwMode="auto">
          <a:xfrm flipV="1">
            <a:off x="9026674" y="4683729"/>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9" name="Line 96"/>
          <p:cNvSpPr>
            <a:spLocks noChangeShapeType="1"/>
          </p:cNvSpPr>
          <p:nvPr/>
        </p:nvSpPr>
        <p:spPr bwMode="auto">
          <a:xfrm flipV="1">
            <a:off x="9026674" y="4525610"/>
            <a:ext cx="0" cy="104602"/>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0" name="Line 97"/>
          <p:cNvSpPr>
            <a:spLocks noChangeShapeType="1"/>
          </p:cNvSpPr>
          <p:nvPr/>
        </p:nvSpPr>
        <p:spPr bwMode="auto">
          <a:xfrm flipV="1">
            <a:off x="9026674" y="4367491"/>
            <a:ext cx="0" cy="105818"/>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1" name="Line 98"/>
          <p:cNvSpPr>
            <a:spLocks noChangeShapeType="1"/>
          </p:cNvSpPr>
          <p:nvPr/>
        </p:nvSpPr>
        <p:spPr bwMode="auto">
          <a:xfrm>
            <a:off x="8986536" y="4328569"/>
            <a:ext cx="8392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2" name="Line 99"/>
          <p:cNvSpPr>
            <a:spLocks noChangeShapeType="1"/>
          </p:cNvSpPr>
          <p:nvPr/>
        </p:nvSpPr>
        <p:spPr bwMode="auto">
          <a:xfrm>
            <a:off x="8986536" y="5576494"/>
            <a:ext cx="83925" cy="0"/>
          </a:xfrm>
          <a:prstGeom prst="line">
            <a:avLst/>
          </a:prstGeom>
          <a:noFill/>
          <a:ln w="22225">
            <a:solidFill>
              <a:srgbClr val="30303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3" name="Line 100"/>
          <p:cNvSpPr>
            <a:spLocks noChangeShapeType="1"/>
          </p:cNvSpPr>
          <p:nvPr/>
        </p:nvSpPr>
        <p:spPr bwMode="auto">
          <a:xfrm flipV="1">
            <a:off x="3206675" y="1526212"/>
            <a:ext cx="0" cy="421205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4" name="Line 101"/>
          <p:cNvSpPr>
            <a:spLocks noChangeShapeType="1"/>
          </p:cNvSpPr>
          <p:nvPr/>
        </p:nvSpPr>
        <p:spPr bwMode="auto">
          <a:xfrm flipH="1">
            <a:off x="3137346" y="5625146"/>
            <a:ext cx="6932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5" name="Rectangle 102"/>
          <p:cNvSpPr>
            <a:spLocks noChangeArrowheads="1"/>
          </p:cNvSpPr>
          <p:nvPr/>
        </p:nvSpPr>
        <p:spPr bwMode="auto">
          <a:xfrm rot="16200000">
            <a:off x="2807213" y="5444076"/>
            <a:ext cx="397545"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-0.2</a:t>
            </a:r>
            <a:endParaRPr lang="en-US" altLang="en-US">
              <a:solidFill>
                <a:prstClr val="black"/>
              </a:solidFill>
            </a:endParaRPr>
          </a:p>
        </p:txBody>
      </p:sp>
      <p:sp>
        <p:nvSpPr>
          <p:cNvPr id="146" name="Line 103"/>
          <p:cNvSpPr>
            <a:spLocks noChangeShapeType="1"/>
          </p:cNvSpPr>
          <p:nvPr/>
        </p:nvSpPr>
        <p:spPr bwMode="auto">
          <a:xfrm flipH="1">
            <a:off x="3137346" y="4630212"/>
            <a:ext cx="6932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7" name="Rectangle 104"/>
          <p:cNvSpPr>
            <a:spLocks noChangeArrowheads="1"/>
          </p:cNvSpPr>
          <p:nvPr/>
        </p:nvSpPr>
        <p:spPr bwMode="auto">
          <a:xfrm rot="16200000">
            <a:off x="2845077" y="4449142"/>
            <a:ext cx="3206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0.0</a:t>
            </a:r>
            <a:endParaRPr lang="en-US" altLang="en-US">
              <a:solidFill>
                <a:prstClr val="black"/>
              </a:solidFill>
            </a:endParaRPr>
          </a:p>
        </p:txBody>
      </p:sp>
      <p:sp>
        <p:nvSpPr>
          <p:cNvPr id="148" name="Line 105"/>
          <p:cNvSpPr>
            <a:spLocks noChangeShapeType="1"/>
          </p:cNvSpPr>
          <p:nvPr/>
        </p:nvSpPr>
        <p:spPr bwMode="auto">
          <a:xfrm flipH="1">
            <a:off x="3137346" y="3632845"/>
            <a:ext cx="6932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9" name="Rectangle 106"/>
          <p:cNvSpPr>
            <a:spLocks noChangeArrowheads="1"/>
          </p:cNvSpPr>
          <p:nvPr/>
        </p:nvSpPr>
        <p:spPr bwMode="auto">
          <a:xfrm rot="16200000">
            <a:off x="2845077" y="3451775"/>
            <a:ext cx="3206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0.2</a:t>
            </a:r>
            <a:endParaRPr lang="en-US" altLang="en-US">
              <a:solidFill>
                <a:prstClr val="black"/>
              </a:solidFill>
            </a:endParaRPr>
          </a:p>
        </p:txBody>
      </p:sp>
      <p:sp>
        <p:nvSpPr>
          <p:cNvPr id="150" name="Line 107"/>
          <p:cNvSpPr>
            <a:spLocks noChangeShapeType="1"/>
          </p:cNvSpPr>
          <p:nvPr/>
        </p:nvSpPr>
        <p:spPr bwMode="auto">
          <a:xfrm flipH="1">
            <a:off x="3137346" y="2637911"/>
            <a:ext cx="6932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1" name="Rectangle 108"/>
          <p:cNvSpPr>
            <a:spLocks noChangeArrowheads="1"/>
          </p:cNvSpPr>
          <p:nvPr/>
        </p:nvSpPr>
        <p:spPr bwMode="auto">
          <a:xfrm rot="16200000">
            <a:off x="2845077" y="2456841"/>
            <a:ext cx="3206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0.4</a:t>
            </a:r>
            <a:endParaRPr lang="en-US" altLang="en-US">
              <a:solidFill>
                <a:prstClr val="black"/>
              </a:solidFill>
            </a:endParaRPr>
          </a:p>
        </p:txBody>
      </p:sp>
      <p:sp>
        <p:nvSpPr>
          <p:cNvPr id="152" name="Line 109"/>
          <p:cNvSpPr>
            <a:spLocks noChangeShapeType="1"/>
          </p:cNvSpPr>
          <p:nvPr/>
        </p:nvSpPr>
        <p:spPr bwMode="auto">
          <a:xfrm flipH="1">
            <a:off x="3137346" y="1640545"/>
            <a:ext cx="6932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3" name="Rectangle 110"/>
          <p:cNvSpPr>
            <a:spLocks noChangeArrowheads="1"/>
          </p:cNvSpPr>
          <p:nvPr/>
        </p:nvSpPr>
        <p:spPr bwMode="auto">
          <a:xfrm rot="16200000">
            <a:off x="2845077" y="1459475"/>
            <a:ext cx="32060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a:solidFill>
                  <a:srgbClr val="000000"/>
                </a:solidFill>
              </a:rPr>
              <a:t>0.6</a:t>
            </a:r>
            <a:endParaRPr lang="en-US" altLang="en-US">
              <a:solidFill>
                <a:prstClr val="black"/>
              </a:solidFill>
            </a:endParaRPr>
          </a:p>
        </p:txBody>
      </p:sp>
      <p:sp>
        <p:nvSpPr>
          <p:cNvPr id="154" name="Rectangle 111"/>
          <p:cNvSpPr>
            <a:spLocks noChangeArrowheads="1"/>
          </p:cNvSpPr>
          <p:nvPr/>
        </p:nvSpPr>
        <p:spPr bwMode="auto">
          <a:xfrm rot="16200000">
            <a:off x="552728" y="3449343"/>
            <a:ext cx="4103944"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Causal Effect on Test Scores (Std. Dev.)</a:t>
            </a:r>
            <a:endParaRPr lang="en-US" altLang="en-US" sz="1600" dirty="0">
              <a:solidFill>
                <a:prstClr val="black"/>
              </a:solidFill>
            </a:endParaRPr>
          </a:p>
        </p:txBody>
      </p:sp>
      <p:sp>
        <p:nvSpPr>
          <p:cNvPr id="155" name="Line 112"/>
          <p:cNvSpPr>
            <a:spLocks noChangeShapeType="1"/>
          </p:cNvSpPr>
          <p:nvPr/>
        </p:nvSpPr>
        <p:spPr bwMode="auto">
          <a:xfrm>
            <a:off x="3206675" y="5738262"/>
            <a:ext cx="6375849" cy="0"/>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6" name="Line 113"/>
          <p:cNvSpPr>
            <a:spLocks noChangeShapeType="1"/>
          </p:cNvSpPr>
          <p:nvPr/>
        </p:nvSpPr>
        <p:spPr bwMode="auto">
          <a:xfrm>
            <a:off x="3762525" y="5738262"/>
            <a:ext cx="0" cy="74194"/>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58" name="Line 115"/>
          <p:cNvSpPr>
            <a:spLocks noChangeShapeType="1"/>
          </p:cNvSpPr>
          <p:nvPr/>
        </p:nvSpPr>
        <p:spPr bwMode="auto">
          <a:xfrm>
            <a:off x="5518863" y="5738262"/>
            <a:ext cx="0" cy="74194"/>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0" name="Line 117"/>
          <p:cNvSpPr>
            <a:spLocks noChangeShapeType="1"/>
          </p:cNvSpPr>
          <p:nvPr/>
        </p:nvSpPr>
        <p:spPr bwMode="auto">
          <a:xfrm>
            <a:off x="7275201" y="5738262"/>
            <a:ext cx="0" cy="74194"/>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2" name="Line 119"/>
          <p:cNvSpPr>
            <a:spLocks noChangeShapeType="1"/>
          </p:cNvSpPr>
          <p:nvPr/>
        </p:nvSpPr>
        <p:spPr bwMode="auto">
          <a:xfrm>
            <a:off x="9026674" y="5738262"/>
            <a:ext cx="0" cy="74194"/>
          </a:xfrm>
          <a:prstGeom prst="line">
            <a:avLst/>
          </a:prstGeom>
          <a:noFill/>
          <a:ln w="11113">
            <a:solidFill>
              <a:srgbClr val="000000"/>
            </a:solidFill>
            <a:prstDash val="solid"/>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64" name="Rectangle 121"/>
          <p:cNvSpPr>
            <a:spLocks noChangeArrowheads="1"/>
          </p:cNvSpPr>
          <p:nvPr/>
        </p:nvSpPr>
        <p:spPr bwMode="auto">
          <a:xfrm>
            <a:off x="6359327" y="1201460"/>
            <a:ext cx="188527" cy="3502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2600">
                <a:solidFill>
                  <a:srgbClr val="1E2D53"/>
                </a:solidFill>
              </a:rPr>
              <a:t> </a:t>
            </a:r>
            <a:endParaRPr lang="en-US" altLang="en-US">
              <a:solidFill>
                <a:prstClr val="black"/>
              </a:solidFill>
            </a:endParaRPr>
          </a:p>
        </p:txBody>
      </p:sp>
      <p:cxnSp>
        <p:nvCxnSpPr>
          <p:cNvPr id="51" name="Straight Connector 50"/>
          <p:cNvCxnSpPr>
            <a:cxnSpLocks/>
          </p:cNvCxnSpPr>
          <p:nvPr/>
        </p:nvCxnSpPr>
        <p:spPr>
          <a:xfrm flipH="1">
            <a:off x="6400800" y="1089887"/>
            <a:ext cx="1071" cy="5158513"/>
          </a:xfrm>
          <a:prstGeom prst="line">
            <a:avLst/>
          </a:prstGeom>
          <a:ln w="381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65" name="Rectangle 34"/>
          <p:cNvSpPr>
            <a:spLocks noChangeArrowheads="1"/>
          </p:cNvSpPr>
          <p:nvPr/>
        </p:nvSpPr>
        <p:spPr bwMode="auto">
          <a:xfrm>
            <a:off x="3519009" y="5816101"/>
            <a:ext cx="7566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prstClr val="black"/>
                </a:solidFill>
              </a:rPr>
              <a:t>English</a:t>
            </a:r>
          </a:p>
        </p:txBody>
      </p:sp>
      <p:sp>
        <p:nvSpPr>
          <p:cNvPr id="166" name="Rectangle 36"/>
          <p:cNvSpPr>
            <a:spLocks noChangeArrowheads="1"/>
          </p:cNvSpPr>
          <p:nvPr/>
        </p:nvSpPr>
        <p:spPr bwMode="auto">
          <a:xfrm>
            <a:off x="5271609" y="5816101"/>
            <a:ext cx="51296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Math</a:t>
            </a:r>
            <a:endParaRPr lang="en-US" altLang="en-US" dirty="0">
              <a:solidFill>
                <a:prstClr val="black"/>
              </a:solidFill>
            </a:endParaRPr>
          </a:p>
        </p:txBody>
      </p:sp>
      <p:sp>
        <p:nvSpPr>
          <p:cNvPr id="167" name="Rectangle 38"/>
          <p:cNvSpPr>
            <a:spLocks noChangeArrowheads="1"/>
          </p:cNvSpPr>
          <p:nvPr/>
        </p:nvSpPr>
        <p:spPr bwMode="auto">
          <a:xfrm>
            <a:off x="6871809" y="5816101"/>
            <a:ext cx="756617"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English</a:t>
            </a:r>
            <a:endParaRPr lang="en-US" altLang="en-US" dirty="0">
              <a:solidFill>
                <a:prstClr val="black"/>
              </a:solidFill>
            </a:endParaRPr>
          </a:p>
        </p:txBody>
      </p:sp>
      <p:sp>
        <p:nvSpPr>
          <p:cNvPr id="168" name="Rectangle 40"/>
          <p:cNvSpPr>
            <a:spLocks noChangeArrowheads="1"/>
          </p:cNvSpPr>
          <p:nvPr/>
        </p:nvSpPr>
        <p:spPr bwMode="auto">
          <a:xfrm>
            <a:off x="8624409" y="5816101"/>
            <a:ext cx="512961" cy="2769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dirty="0">
                <a:solidFill>
                  <a:srgbClr val="000000"/>
                </a:solidFill>
              </a:rPr>
              <a:t>Math</a:t>
            </a:r>
            <a:endParaRPr lang="en-US" altLang="en-US" dirty="0">
              <a:solidFill>
                <a:prstClr val="black"/>
              </a:solidFill>
            </a:endParaRPr>
          </a:p>
        </p:txBody>
      </p:sp>
      <p:sp>
        <p:nvSpPr>
          <p:cNvPr id="172" name="Rectangle 171"/>
          <p:cNvSpPr/>
          <p:nvPr/>
        </p:nvSpPr>
        <p:spPr>
          <a:xfrm>
            <a:off x="3952235" y="1219200"/>
            <a:ext cx="1838965" cy="369332"/>
          </a:xfrm>
          <a:prstGeom prst="rect">
            <a:avLst/>
          </a:prstGeom>
        </p:spPr>
        <p:txBody>
          <a:bodyPr wrap="none">
            <a:spAutoFit/>
          </a:bodyPr>
          <a:lstStyle/>
          <a:p>
            <a:r>
              <a:rPr lang="en-US" dirty="0">
                <a:solidFill>
                  <a:prstClr val="black"/>
                </a:solidFill>
                <a:latin typeface="Arial" panose="020B0604020202020204" pitchFamily="34" charset="0"/>
                <a:cs typeface="Arial" panose="020B0604020202020204" pitchFamily="34" charset="0"/>
              </a:rPr>
              <a:t>Charter Schools</a:t>
            </a:r>
          </a:p>
        </p:txBody>
      </p:sp>
      <p:sp>
        <p:nvSpPr>
          <p:cNvPr id="173" name="Rectangle 172"/>
          <p:cNvSpPr/>
          <p:nvPr/>
        </p:nvSpPr>
        <p:spPr>
          <a:xfrm>
            <a:off x="7305035" y="1219200"/>
            <a:ext cx="1518364" cy="369332"/>
          </a:xfrm>
          <a:prstGeom prst="rect">
            <a:avLst/>
          </a:prstGeom>
        </p:spPr>
        <p:txBody>
          <a:bodyPr wrap="none">
            <a:spAutoFit/>
          </a:bodyPr>
          <a:lstStyle/>
          <a:p>
            <a:r>
              <a:rPr lang="en-US" dirty="0">
                <a:solidFill>
                  <a:prstClr val="black"/>
                </a:solidFill>
                <a:latin typeface="Arial" panose="020B0604020202020204" pitchFamily="34" charset="0"/>
                <a:cs typeface="Arial" panose="020B0604020202020204" pitchFamily="34" charset="0"/>
              </a:rPr>
              <a:t>Pilot Schools</a:t>
            </a:r>
          </a:p>
        </p:txBody>
      </p:sp>
    </p:spTree>
    <p:extLst>
      <p:ext uri="{BB962C8B-B14F-4D97-AF65-F5344CB8AC3E}">
        <p14:creationId xmlns:p14="http://schemas.microsoft.com/office/powerpoint/2010/main" val="423271374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43000"/>
            <a:ext cx="8915400" cy="5594124"/>
          </a:xfrm>
        </p:spPr>
        <p:txBody>
          <a:bodyPr>
            <a:normAutofit/>
          </a:bodyPr>
          <a:lstStyle/>
          <a:p>
            <a:r>
              <a:rPr lang="en-US" sz="2200" dirty="0">
                <a:solidFill>
                  <a:srgbClr val="000000"/>
                </a:solidFill>
                <a:latin typeface="Arial" pitchFamily="34" charset="0"/>
                <a:cs typeface="Arial" pitchFamily="34" charset="0"/>
              </a:rPr>
              <a:t>Subsequent study by Angrist et al. (2013) </a:t>
            </a:r>
            <a:r>
              <a:rPr lang="en-US" sz="2200" dirty="0" smtClean="0">
                <a:solidFill>
                  <a:srgbClr val="000000"/>
                </a:solidFill>
                <a:latin typeface="Arial" pitchFamily="34" charset="0"/>
                <a:cs typeface="Arial" pitchFamily="34" charset="0"/>
              </a:rPr>
              <a:t>shows </a:t>
            </a:r>
            <a:r>
              <a:rPr lang="en-US" sz="2200" dirty="0">
                <a:solidFill>
                  <a:srgbClr val="000000"/>
                </a:solidFill>
                <a:latin typeface="Arial" pitchFamily="34" charset="0"/>
                <a:cs typeface="Arial" pitchFamily="34" charset="0"/>
              </a:rPr>
              <a:t>that Boston charters have significant effects on college attendance </a:t>
            </a:r>
            <a:r>
              <a:rPr lang="en-US" sz="2200" dirty="0" smtClean="0">
                <a:solidFill>
                  <a:srgbClr val="000000"/>
                </a:solidFill>
                <a:latin typeface="Arial" pitchFamily="34" charset="0"/>
                <a:cs typeface="Arial" pitchFamily="34" charset="0"/>
              </a:rPr>
              <a:t>rates</a:t>
            </a:r>
          </a:p>
          <a:p>
            <a:endParaRPr lang="en-US" sz="2200" dirty="0">
              <a:solidFill>
                <a:srgbClr val="000000"/>
              </a:solidFill>
              <a:latin typeface="Arial" pitchFamily="34" charset="0"/>
              <a:cs typeface="Arial" pitchFamily="34" charset="0"/>
            </a:endParaRPr>
          </a:p>
          <a:p>
            <a:endParaRPr lang="en-US" sz="2200" dirty="0" smtClean="0">
              <a:solidFill>
                <a:srgbClr val="000000"/>
              </a:solidFill>
              <a:latin typeface="Arial" pitchFamily="34" charset="0"/>
              <a:cs typeface="Arial" pitchFamily="34" charset="0"/>
            </a:endParaRPr>
          </a:p>
          <a:p>
            <a:r>
              <a:rPr lang="en-US" sz="2200" dirty="0" smtClean="0">
                <a:solidFill>
                  <a:srgbClr val="000000"/>
                </a:solidFill>
                <a:latin typeface="Arial" pitchFamily="34" charset="0"/>
                <a:cs typeface="Arial" pitchFamily="34" charset="0"/>
              </a:rPr>
              <a:t>Lesson: charters generate positive effects on average; pilots are no better than public schools</a:t>
            </a:r>
          </a:p>
          <a:p>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Suggests that the flexibility obtained by relaxing public school restrictions (e.g., on teacher hiring) is a key driver of positive impacts</a:t>
            </a:r>
          </a:p>
          <a:p>
            <a:endParaRPr lang="en-US" sz="2200" dirty="0" smtClean="0">
              <a:solidFill>
                <a:srgbClr val="000000"/>
              </a:solidFill>
              <a:latin typeface="Arial" pitchFamily="34" charset="0"/>
              <a:cs typeface="Arial" pitchFamily="34" charset="0"/>
            </a:endParaRPr>
          </a:p>
          <a:p>
            <a:endParaRPr lang="en-US" sz="2200" dirty="0">
              <a:solidFill>
                <a:srgbClr val="000000"/>
              </a:solidFill>
              <a:latin typeface="Arial" pitchFamily="34" charset="0"/>
              <a:cs typeface="Arial" pitchFamily="34" charset="0"/>
            </a:endParaRPr>
          </a:p>
          <a:p>
            <a:pPr lvl="1"/>
            <a:endParaRPr lang="en-US" sz="2000" dirty="0">
              <a:solidFill>
                <a:srgbClr val="000000"/>
              </a:solidFill>
              <a:latin typeface="Arial" pitchFamily="34" charset="0"/>
              <a:cs typeface="Arial" pitchFamily="34" charset="0"/>
            </a:endParaRPr>
          </a:p>
          <a:p>
            <a:endParaRPr lang="en-US" sz="22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Effects </a:t>
            </a:r>
            <a:r>
              <a:rPr lang="en-US" sz="2600" dirty="0">
                <a:solidFill>
                  <a:srgbClr val="002060"/>
                </a:solidFill>
                <a:latin typeface="Arial" panose="020B0604020202020204" pitchFamily="34" charset="0"/>
                <a:cs typeface="Arial" panose="020B0604020202020204" pitchFamily="34" charset="0"/>
              </a:rPr>
              <a:t>of </a:t>
            </a:r>
            <a:r>
              <a:rPr lang="en-US" sz="2600" dirty="0" smtClean="0">
                <a:solidFill>
                  <a:srgbClr val="002060"/>
                </a:solidFill>
                <a:latin typeface="Arial" panose="020B0604020202020204" pitchFamily="34" charset="0"/>
                <a:cs typeface="Arial" panose="020B0604020202020204" pitchFamily="34" charset="0"/>
              </a:rPr>
              <a:t>Boston Area Charter </a:t>
            </a:r>
            <a:r>
              <a:rPr lang="en-US" sz="2600" dirty="0">
                <a:solidFill>
                  <a:srgbClr val="002060"/>
                </a:solidFill>
                <a:latin typeface="Arial" panose="020B0604020202020204" pitchFamily="34" charset="0"/>
                <a:cs typeface="Arial" panose="020B0604020202020204" pitchFamily="34" charset="0"/>
              </a:rPr>
              <a:t>Schools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13459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endParaRPr lang="en-US" sz="2000" dirty="0" smtClean="0">
              <a:solidFill>
                <a:srgbClr val="000000"/>
              </a:solidFill>
              <a:latin typeface="Arial" pitchFamily="34" charset="0"/>
              <a:cs typeface="Arial" pitchFamily="34" charset="0"/>
            </a:endParaRPr>
          </a:p>
          <a:p>
            <a:r>
              <a:rPr lang="en-US" sz="2000" dirty="0" err="1" smtClean="0">
                <a:solidFill>
                  <a:srgbClr val="000000"/>
                </a:solidFill>
                <a:latin typeface="Arial" pitchFamily="34" charset="0"/>
                <a:cs typeface="Arial" pitchFamily="34" charset="0"/>
              </a:rPr>
              <a:t>Chabrier</a:t>
            </a:r>
            <a:r>
              <a:rPr lang="en-US" sz="2000" dirty="0" smtClean="0">
                <a:solidFill>
                  <a:srgbClr val="000000"/>
                </a:solidFill>
                <a:latin typeface="Arial" pitchFamily="34" charset="0"/>
                <a:cs typeface="Arial" pitchFamily="34" charset="0"/>
              </a:rPr>
              <a:t> et al. (2016) summarize literature on charter schools</a:t>
            </a:r>
          </a:p>
          <a:p>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Small </a:t>
            </a:r>
            <a:r>
              <a:rPr lang="en-US" sz="2000" dirty="0">
                <a:solidFill>
                  <a:srgbClr val="000000"/>
                </a:solidFill>
                <a:latin typeface="Arial" pitchFamily="34" charset="0"/>
                <a:cs typeface="Arial" pitchFamily="34" charset="0"/>
              </a:rPr>
              <a:t>positive mean effects on test scores on </a:t>
            </a:r>
            <a:r>
              <a:rPr lang="en-US" sz="2000" dirty="0" smtClean="0">
                <a:solidFill>
                  <a:srgbClr val="000000"/>
                </a:solidFill>
                <a:latin typeface="Arial" pitchFamily="34" charset="0"/>
                <a:cs typeface="Arial" pitchFamily="34" charset="0"/>
              </a:rPr>
              <a:t>average</a:t>
            </a:r>
          </a:p>
          <a:p>
            <a:endParaRPr lang="en-US" sz="2000" dirty="0" smtClean="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In general, “no excuses" schools (extra hours, discipline, academic focus) tend to have positive impacts</a:t>
            </a:r>
          </a:p>
          <a:p>
            <a:pPr lvl="1"/>
            <a:endParaRPr lang="en-US" sz="2000" dirty="0" smtClean="0">
              <a:solidFill>
                <a:srgbClr val="000000"/>
              </a:solidFill>
              <a:latin typeface="Arial" pitchFamily="34" charset="0"/>
              <a:cs typeface="Arial" pitchFamily="34" charset="0"/>
            </a:endParaRPr>
          </a:p>
          <a:p>
            <a:pPr marL="457200" lvl="1" indent="0">
              <a:buNone/>
            </a:pP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Effects </a:t>
            </a:r>
            <a:r>
              <a:rPr lang="en-US" sz="2600" dirty="0">
                <a:solidFill>
                  <a:srgbClr val="002060"/>
                </a:solidFill>
                <a:latin typeface="Arial" panose="020B0604020202020204" pitchFamily="34" charset="0"/>
                <a:cs typeface="Arial" panose="020B0604020202020204" pitchFamily="34" charset="0"/>
              </a:rPr>
              <a:t>of Charter </a:t>
            </a:r>
            <a:r>
              <a:rPr lang="en-US" sz="2600" dirty="0" smtClean="0">
                <a:solidFill>
                  <a:srgbClr val="002060"/>
                </a:solidFill>
                <a:latin typeface="Arial" panose="020B0604020202020204" pitchFamily="34" charset="0"/>
                <a:cs typeface="Arial" panose="020B0604020202020204" pitchFamily="34" charset="0"/>
              </a:rPr>
              <a:t>Schools: Summary</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142027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43000"/>
            <a:ext cx="8915400" cy="5594124"/>
          </a:xfrm>
        </p:spPr>
        <p:txBody>
          <a:bodyPr>
            <a:normAutofit lnSpcReduction="10000"/>
          </a:bodyPr>
          <a:lstStyle/>
          <a:p>
            <a:r>
              <a:rPr lang="en-US" sz="2000" dirty="0" smtClean="0">
                <a:solidFill>
                  <a:srgbClr val="000000"/>
                </a:solidFill>
                <a:latin typeface="Arial" pitchFamily="34" charset="0"/>
                <a:cs typeface="Arial" pitchFamily="34" charset="0"/>
              </a:rPr>
              <a:t>Does market discipline lead to growth of better schools and improvement </a:t>
            </a:r>
            <a:r>
              <a:rPr lang="en-US" sz="2000" dirty="0">
                <a:solidFill>
                  <a:srgbClr val="000000"/>
                </a:solidFill>
                <a:latin typeface="Arial" pitchFamily="34" charset="0"/>
                <a:cs typeface="Arial" pitchFamily="34" charset="0"/>
              </a:rPr>
              <a:t>in performance over </a:t>
            </a:r>
            <a:r>
              <a:rPr lang="en-US" sz="2000" dirty="0" smtClean="0">
                <a:solidFill>
                  <a:srgbClr val="000000"/>
                </a:solidFill>
                <a:latin typeface="Arial" pitchFamily="34" charset="0"/>
                <a:cs typeface="Arial" pitchFamily="34" charset="0"/>
              </a:rPr>
              <a:t>time?</a:t>
            </a:r>
          </a:p>
          <a:p>
            <a:endParaRPr lang="en-US" sz="2000" dirty="0" smtClean="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r>
              <a:rPr lang="en-US" sz="2000" dirty="0" err="1" smtClean="0">
                <a:solidFill>
                  <a:srgbClr val="000000"/>
                </a:solidFill>
                <a:latin typeface="Arial" pitchFamily="34" charset="0"/>
                <a:cs typeface="Arial" pitchFamily="34" charset="0"/>
              </a:rPr>
              <a:t>Baude</a:t>
            </a:r>
            <a:r>
              <a:rPr lang="en-US" sz="2000" dirty="0">
                <a:solidFill>
                  <a:srgbClr val="000000"/>
                </a:solidFill>
                <a:latin typeface="Arial" pitchFamily="34" charset="0"/>
                <a:cs typeface="Arial" pitchFamily="34" charset="0"/>
              </a:rPr>
              <a:t>, Casey, </a:t>
            </a:r>
            <a:r>
              <a:rPr lang="en-US" sz="2000" dirty="0" err="1">
                <a:solidFill>
                  <a:srgbClr val="000000"/>
                </a:solidFill>
                <a:latin typeface="Arial" pitchFamily="34" charset="0"/>
                <a:cs typeface="Arial" pitchFamily="34" charset="0"/>
              </a:rPr>
              <a:t>Hanushek</a:t>
            </a:r>
            <a:r>
              <a:rPr lang="en-US" sz="2000" dirty="0">
                <a:solidFill>
                  <a:srgbClr val="000000"/>
                </a:solidFill>
                <a:latin typeface="Arial" pitchFamily="34" charset="0"/>
                <a:cs typeface="Arial" pitchFamily="34" charset="0"/>
              </a:rPr>
              <a:t>, and </a:t>
            </a:r>
            <a:r>
              <a:rPr lang="en-US" sz="2000" dirty="0" err="1">
                <a:solidFill>
                  <a:srgbClr val="000000"/>
                </a:solidFill>
                <a:latin typeface="Arial" pitchFamily="34" charset="0"/>
                <a:cs typeface="Arial" pitchFamily="34" charset="0"/>
              </a:rPr>
              <a:t>Rivkin</a:t>
            </a:r>
            <a:r>
              <a:rPr lang="en-US" sz="2000" dirty="0">
                <a:solidFill>
                  <a:srgbClr val="000000"/>
                </a:solidFill>
                <a:latin typeface="Arial" pitchFamily="34" charset="0"/>
                <a:cs typeface="Arial" pitchFamily="34" charset="0"/>
              </a:rPr>
              <a:t> (2014) study </a:t>
            </a:r>
            <a:r>
              <a:rPr lang="en-US" sz="2000" dirty="0" smtClean="0">
                <a:solidFill>
                  <a:srgbClr val="000000"/>
                </a:solidFill>
                <a:latin typeface="Arial" pitchFamily="34" charset="0"/>
                <a:cs typeface="Arial" pitchFamily="34" charset="0"/>
              </a:rPr>
              <a:t>how quality of </a:t>
            </a:r>
            <a:r>
              <a:rPr lang="en-US" sz="2000" dirty="0">
                <a:solidFill>
                  <a:srgbClr val="000000"/>
                </a:solidFill>
                <a:latin typeface="Arial" pitchFamily="34" charset="0"/>
                <a:cs typeface="Arial" pitchFamily="34" charset="0"/>
              </a:rPr>
              <a:t>charter schools </a:t>
            </a:r>
            <a:r>
              <a:rPr lang="en-US" sz="2000" dirty="0" smtClean="0">
                <a:solidFill>
                  <a:srgbClr val="000000"/>
                </a:solidFill>
                <a:latin typeface="Arial" pitchFamily="34" charset="0"/>
                <a:cs typeface="Arial" pitchFamily="34" charset="0"/>
              </a:rPr>
              <a:t>in Texas changed over time</a:t>
            </a:r>
          </a:p>
          <a:p>
            <a:endParaRPr lang="en-US" sz="2000" dirty="0" smtClean="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Difficult </a:t>
            </a:r>
            <a:r>
              <a:rPr lang="en-US" sz="2000" dirty="0">
                <a:solidFill>
                  <a:srgbClr val="000000"/>
                </a:solidFill>
                <a:latin typeface="Arial" pitchFamily="34" charset="0"/>
                <a:cs typeface="Arial" pitchFamily="34" charset="0"/>
              </a:rPr>
              <a:t>to estimate causal </a:t>
            </a:r>
            <a:r>
              <a:rPr lang="en-US" sz="2000" dirty="0" smtClean="0">
                <a:solidFill>
                  <a:srgbClr val="000000"/>
                </a:solidFill>
                <a:latin typeface="Arial" pitchFamily="34" charset="0"/>
                <a:cs typeface="Arial" pitchFamily="34" charset="0"/>
              </a:rPr>
              <a:t>effect </a:t>
            </a:r>
            <a:r>
              <a:rPr lang="en-US" sz="2000" dirty="0">
                <a:solidFill>
                  <a:srgbClr val="000000"/>
                </a:solidFill>
                <a:latin typeface="Arial" pitchFamily="34" charset="0"/>
                <a:cs typeface="Arial" pitchFamily="34" charset="0"/>
              </a:rPr>
              <a:t>of 500 schools using </a:t>
            </a:r>
            <a:r>
              <a:rPr lang="en-US" sz="2000" dirty="0" smtClean="0">
                <a:solidFill>
                  <a:srgbClr val="000000"/>
                </a:solidFill>
                <a:latin typeface="Arial" pitchFamily="34" charset="0"/>
                <a:cs typeface="Arial" pitchFamily="34" charset="0"/>
              </a:rPr>
              <a:t>lotteries</a:t>
            </a:r>
          </a:p>
          <a:p>
            <a:endParaRPr lang="en-US" sz="2000" dirty="0" smtClean="0">
              <a:solidFill>
                <a:srgbClr val="000000"/>
              </a:solidFill>
              <a:latin typeface="Arial" pitchFamily="34" charset="0"/>
              <a:cs typeface="Arial" pitchFamily="34" charset="0"/>
            </a:endParaRPr>
          </a:p>
          <a:p>
            <a:endParaRPr lang="en-US" sz="2000" dirty="0">
              <a:solidFill>
                <a:srgbClr val="000000"/>
              </a:solidFill>
              <a:latin typeface="Arial" pitchFamily="34" charset="0"/>
              <a:cs typeface="Arial" pitchFamily="34" charset="0"/>
            </a:endParaRPr>
          </a:p>
          <a:p>
            <a:r>
              <a:rPr lang="en-US" sz="2000" dirty="0">
                <a:solidFill>
                  <a:srgbClr val="000000"/>
                </a:solidFill>
                <a:latin typeface="Arial" pitchFamily="34" charset="0"/>
                <a:cs typeface="Arial" pitchFamily="34" charset="0"/>
              </a:rPr>
              <a:t>Instead </a:t>
            </a:r>
            <a:r>
              <a:rPr lang="en-US" sz="2000" dirty="0" smtClean="0">
                <a:solidFill>
                  <a:srgbClr val="000000"/>
                </a:solidFill>
                <a:latin typeface="Arial" pitchFamily="34" charset="0"/>
                <a:cs typeface="Arial" pitchFamily="34" charset="0"/>
              </a:rPr>
              <a:t>calculate value-added </a:t>
            </a:r>
            <a:r>
              <a:rPr lang="en-US" sz="2000" dirty="0">
                <a:solidFill>
                  <a:srgbClr val="000000"/>
                </a:solidFill>
                <a:latin typeface="Arial" pitchFamily="34" charset="0"/>
                <a:cs typeface="Arial" pitchFamily="34" charset="0"/>
              </a:rPr>
              <a:t>of </a:t>
            </a:r>
            <a:r>
              <a:rPr lang="en-US" sz="2000" dirty="0" smtClean="0">
                <a:solidFill>
                  <a:srgbClr val="000000"/>
                </a:solidFill>
                <a:latin typeface="Arial" pitchFamily="34" charset="0"/>
                <a:cs typeface="Arial" pitchFamily="34" charset="0"/>
              </a:rPr>
              <a:t>each school by estimating average test score gains in each school</a:t>
            </a:r>
          </a:p>
          <a:p>
            <a:endParaRPr lang="en-US" sz="2000" b="0" dirty="0" smtClean="0">
              <a:solidFill>
                <a:srgbClr val="000000"/>
              </a:solidFill>
              <a:latin typeface="Arial" pitchFamily="34" charset="0"/>
              <a:cs typeface="Arial" pitchFamily="34" charset="0"/>
            </a:endParaRPr>
          </a:p>
          <a:p>
            <a:endParaRPr lang="en-US" sz="2000" b="0" dirty="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Compare distributions of school value-added for charters relative to Texas Public Schools over time</a:t>
            </a:r>
            <a:endParaRPr lang="en-US" sz="1600" b="0" dirty="0" smtClean="0">
              <a:solidFill>
                <a:srgbClr val="000000"/>
              </a:solidFill>
              <a:latin typeface="Arial" pitchFamily="34" charset="0"/>
              <a:cs typeface="Arial" pitchFamily="34" charset="0"/>
            </a:endParaRPr>
          </a:p>
          <a:p>
            <a:pPr marL="457200" lvl="1" indent="0">
              <a:buNone/>
            </a:pPr>
            <a:endParaRPr lang="en-US" sz="1600" dirty="0">
              <a:solidFill>
                <a:srgbClr val="000000"/>
              </a:solidFill>
              <a:latin typeface="Arial" pitchFamily="34" charset="0"/>
              <a:cs typeface="Arial" pitchFamily="34" charset="0"/>
            </a:endParaRPr>
          </a:p>
          <a:p>
            <a:pPr marL="457200" lvl="1" indent="0">
              <a:buNone/>
            </a:pP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a:solidFill>
                  <a:srgbClr val="002060"/>
                </a:solidFill>
                <a:latin typeface="Arial" panose="020B0604020202020204" pitchFamily="34" charset="0"/>
                <a:cs typeface="Arial" panose="020B0604020202020204" pitchFamily="34" charset="0"/>
              </a:rPr>
              <a:t>Market Competition and Charter Schools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4450527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31758" y="0"/>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000" dirty="0">
                <a:solidFill>
                  <a:srgbClr val="002060"/>
                </a:solidFill>
                <a:latin typeface="Arial" panose="020B0604020202020204" pitchFamily="34" charset="0"/>
                <a:cs typeface="Arial" panose="020B0604020202020204" pitchFamily="34" charset="0"/>
              </a:rPr>
              <a:t>Distribution of School Math VA by </a:t>
            </a:r>
            <a:r>
              <a:rPr lang="en-US" sz="2000" dirty="0" smtClean="0">
                <a:solidFill>
                  <a:srgbClr val="002060"/>
                </a:solidFill>
                <a:latin typeface="Arial" panose="020B0604020202020204" pitchFamily="34" charset="0"/>
                <a:cs typeface="Arial" panose="020B0604020202020204" pitchFamily="34" charset="0"/>
              </a:rPr>
              <a:t>Year: Texas Charters vs. Public Schools</a:t>
            </a:r>
            <a:endParaRPr lang="en-US" sz="20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209800" y="6260068"/>
            <a:ext cx="2916183" cy="369332"/>
          </a:xfrm>
          <a:prstGeom prst="rect">
            <a:avLst/>
          </a:prstGeom>
        </p:spPr>
        <p:txBody>
          <a:bodyPr wrap="none">
            <a:spAutoFit/>
          </a:bodyPr>
          <a:lstStyle/>
          <a:p>
            <a:r>
              <a:rPr lang="en-US" dirty="0">
                <a:solidFill>
                  <a:prstClr val="black"/>
                </a:solidFill>
                <a:latin typeface="Arial" panose="020B0604020202020204" pitchFamily="34" charset="0"/>
                <a:cs typeface="Arial" panose="020B0604020202020204" pitchFamily="34" charset="0"/>
              </a:rPr>
              <a:t>Source: </a:t>
            </a:r>
            <a:r>
              <a:rPr lang="en-US" dirty="0" err="1" smtClean="0">
                <a:solidFill>
                  <a:prstClr val="black"/>
                </a:solidFill>
                <a:latin typeface="Arial" panose="020B0604020202020204" pitchFamily="34" charset="0"/>
                <a:cs typeface="Arial" panose="020B0604020202020204" pitchFamily="34" charset="0"/>
              </a:rPr>
              <a:t>Baude</a:t>
            </a:r>
            <a:r>
              <a:rPr lang="en-US" dirty="0" smtClean="0">
                <a:solidFill>
                  <a:prstClr val="black"/>
                </a:solidFill>
                <a:latin typeface="Arial" panose="020B0604020202020204" pitchFamily="34" charset="0"/>
                <a:cs typeface="Arial" panose="020B0604020202020204" pitchFamily="34" charset="0"/>
              </a:rPr>
              <a:t> et. </a:t>
            </a:r>
            <a:r>
              <a:rPr lang="en-US" dirty="0">
                <a:solidFill>
                  <a:prstClr val="black"/>
                </a:solidFill>
                <a:latin typeface="Arial" panose="020B0604020202020204" pitchFamily="34" charset="0"/>
                <a:cs typeface="Arial" panose="020B0604020202020204" pitchFamily="34" charset="0"/>
              </a:rPr>
              <a:t>a</a:t>
            </a:r>
            <a:r>
              <a:rPr lang="en-US" dirty="0" smtClean="0">
                <a:solidFill>
                  <a:prstClr val="black"/>
                </a:solidFill>
                <a:latin typeface="Arial" panose="020B0604020202020204" pitchFamily="34" charset="0"/>
                <a:cs typeface="Arial" panose="020B0604020202020204" pitchFamily="34" charset="0"/>
              </a:rPr>
              <a:t>l. 2014</a:t>
            </a:r>
            <a:endParaRPr lang="en-US" dirty="0">
              <a:solidFill>
                <a:prstClr val="black"/>
              </a:solidFill>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stretch>
            <a:fillRect/>
          </a:stretch>
        </p:blipFill>
        <p:spPr>
          <a:xfrm>
            <a:off x="2362200" y="990600"/>
            <a:ext cx="7447070" cy="5257800"/>
          </a:xfrm>
          <a:prstGeom prst="rect">
            <a:avLst/>
          </a:prstGeom>
        </p:spPr>
      </p:pic>
    </p:spTree>
    <p:extLst>
      <p:ext uri="{BB962C8B-B14F-4D97-AF65-F5344CB8AC3E}">
        <p14:creationId xmlns:p14="http://schemas.microsoft.com/office/powerpoint/2010/main" val="199457504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1447800" y="0"/>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000" dirty="0" smtClean="0">
                <a:solidFill>
                  <a:srgbClr val="002060"/>
                </a:solidFill>
                <a:latin typeface="Arial" panose="020B0604020202020204" pitchFamily="34" charset="0"/>
                <a:cs typeface="Arial" panose="020B0604020202020204" pitchFamily="34" charset="0"/>
              </a:rPr>
              <a:t>Market Share </a:t>
            </a:r>
            <a:r>
              <a:rPr lang="en-US" sz="2000" dirty="0">
                <a:solidFill>
                  <a:srgbClr val="002060"/>
                </a:solidFill>
                <a:latin typeface="Arial" panose="020B0604020202020204" pitchFamily="34" charset="0"/>
                <a:cs typeface="Arial" panose="020B0604020202020204" pitchFamily="34" charset="0"/>
              </a:rPr>
              <a:t>of </a:t>
            </a:r>
            <a:r>
              <a:rPr lang="en-US" sz="2000" dirty="0" smtClean="0">
                <a:solidFill>
                  <a:srgbClr val="002060"/>
                </a:solidFill>
                <a:latin typeface="Arial" panose="020B0604020202020204" pitchFamily="34" charset="0"/>
                <a:cs typeface="Arial" panose="020B0604020202020204" pitchFamily="34" charset="0"/>
              </a:rPr>
              <a:t>“No </a:t>
            </a:r>
            <a:r>
              <a:rPr lang="en-US" sz="2000" dirty="0">
                <a:solidFill>
                  <a:srgbClr val="002060"/>
                </a:solidFill>
                <a:latin typeface="Arial" panose="020B0604020202020204" pitchFamily="34" charset="0"/>
                <a:cs typeface="Arial" panose="020B0604020202020204" pitchFamily="34" charset="0"/>
              </a:rPr>
              <a:t>Excuses" Charter </a:t>
            </a:r>
            <a:r>
              <a:rPr lang="en-US" sz="2000" dirty="0" smtClean="0">
                <a:solidFill>
                  <a:srgbClr val="002060"/>
                </a:solidFill>
                <a:latin typeface="Arial" panose="020B0604020202020204" pitchFamily="34" charset="0"/>
                <a:cs typeface="Arial" panose="020B0604020202020204" pitchFamily="34" charset="0"/>
              </a:rPr>
              <a:t>Schools in Texas</a:t>
            </a:r>
            <a:endParaRPr lang="en-US" sz="2000" dirty="0">
              <a:solidFill>
                <a:srgbClr val="002060"/>
              </a:solidFill>
              <a:latin typeface="Arial" panose="020B0604020202020204" pitchFamily="34" charset="0"/>
              <a:cs typeface="Arial" panose="020B0604020202020204" pitchFamily="34" charset="0"/>
            </a:endParaRPr>
          </a:p>
        </p:txBody>
      </p:sp>
      <p:sp>
        <p:nvSpPr>
          <p:cNvPr id="6" name="Rectangle 5"/>
          <p:cNvSpPr/>
          <p:nvPr/>
        </p:nvSpPr>
        <p:spPr>
          <a:xfrm>
            <a:off x="2209800" y="6260068"/>
            <a:ext cx="2916183" cy="369332"/>
          </a:xfrm>
          <a:prstGeom prst="rect">
            <a:avLst/>
          </a:prstGeom>
        </p:spPr>
        <p:txBody>
          <a:bodyPr wrap="none">
            <a:spAutoFit/>
          </a:bodyPr>
          <a:lstStyle/>
          <a:p>
            <a:r>
              <a:rPr lang="en-US" dirty="0">
                <a:solidFill>
                  <a:prstClr val="black"/>
                </a:solidFill>
                <a:latin typeface="Arial" panose="020B0604020202020204" pitchFamily="34" charset="0"/>
                <a:cs typeface="Arial" panose="020B0604020202020204" pitchFamily="34" charset="0"/>
              </a:rPr>
              <a:t>Source: </a:t>
            </a:r>
            <a:r>
              <a:rPr lang="en-US" dirty="0" err="1" smtClean="0">
                <a:solidFill>
                  <a:prstClr val="black"/>
                </a:solidFill>
                <a:latin typeface="Arial" panose="020B0604020202020204" pitchFamily="34" charset="0"/>
                <a:cs typeface="Arial" panose="020B0604020202020204" pitchFamily="34" charset="0"/>
              </a:rPr>
              <a:t>Baude</a:t>
            </a:r>
            <a:r>
              <a:rPr lang="en-US" dirty="0" smtClean="0">
                <a:solidFill>
                  <a:prstClr val="black"/>
                </a:solidFill>
                <a:latin typeface="Arial" panose="020B0604020202020204" pitchFamily="34" charset="0"/>
                <a:cs typeface="Arial" panose="020B0604020202020204" pitchFamily="34" charset="0"/>
              </a:rPr>
              <a:t> et. </a:t>
            </a:r>
            <a:r>
              <a:rPr lang="en-US" dirty="0">
                <a:solidFill>
                  <a:prstClr val="black"/>
                </a:solidFill>
                <a:latin typeface="Arial" panose="020B0604020202020204" pitchFamily="34" charset="0"/>
                <a:cs typeface="Arial" panose="020B0604020202020204" pitchFamily="34" charset="0"/>
              </a:rPr>
              <a:t>a</a:t>
            </a:r>
            <a:r>
              <a:rPr lang="en-US" dirty="0" smtClean="0">
                <a:solidFill>
                  <a:prstClr val="black"/>
                </a:solidFill>
                <a:latin typeface="Arial" panose="020B0604020202020204" pitchFamily="34" charset="0"/>
                <a:cs typeface="Arial" panose="020B0604020202020204" pitchFamily="34" charset="0"/>
              </a:rPr>
              <a:t>l. 2014</a:t>
            </a:r>
            <a:endParaRPr lang="en-US" dirty="0">
              <a:solidFill>
                <a:prstClr val="black"/>
              </a:solidFill>
              <a:latin typeface="Arial" panose="020B0604020202020204" pitchFamily="34" charset="0"/>
              <a:cs typeface="Arial" panose="020B0604020202020204" pitchFamily="34" charset="0"/>
            </a:endParaRPr>
          </a:p>
        </p:txBody>
      </p:sp>
      <p:pic>
        <p:nvPicPr>
          <p:cNvPr id="7" name="Picture 6"/>
          <p:cNvPicPr>
            <a:picLocks noChangeAspect="1"/>
          </p:cNvPicPr>
          <p:nvPr/>
        </p:nvPicPr>
        <p:blipFill>
          <a:blip r:embed="rId3"/>
          <a:stretch>
            <a:fillRect/>
          </a:stretch>
        </p:blipFill>
        <p:spPr>
          <a:xfrm>
            <a:off x="2286000" y="990600"/>
            <a:ext cx="7498244" cy="5257800"/>
          </a:xfrm>
          <a:prstGeom prst="rect">
            <a:avLst/>
          </a:prstGeom>
        </p:spPr>
      </p:pic>
    </p:spTree>
    <p:extLst>
      <p:ext uri="{BB962C8B-B14F-4D97-AF65-F5344CB8AC3E}">
        <p14:creationId xmlns:p14="http://schemas.microsoft.com/office/powerpoint/2010/main" val="2891000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500" y="685800"/>
            <a:ext cx="7768959" cy="561974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 name="Rectangle 2"/>
          <p:cNvSpPr>
            <a:spLocks noChangeArrowheads="1"/>
          </p:cNvSpPr>
          <p:nvPr/>
        </p:nvSpPr>
        <p:spPr bwMode="auto">
          <a:xfrm>
            <a:off x="609600" y="198438"/>
            <a:ext cx="1097280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dirty="0" smtClean="0">
                <a:solidFill>
                  <a:srgbClr val="1E2D70"/>
                </a:solidFill>
                <a:latin typeface="Arial"/>
                <a:ea typeface="ＭＳ Ｐゴシック" charset="-128"/>
                <a:cs typeface="Arial"/>
              </a:rPr>
              <a:t>Discontinuities in Class Size Created by Maximum Class Size Rule</a:t>
            </a:r>
            <a:endParaRPr lang="en-US" b="1" dirty="0">
              <a:solidFill>
                <a:srgbClr val="1E2D70"/>
              </a:solidFill>
              <a:latin typeface="Arial"/>
              <a:ea typeface="ＭＳ Ｐゴシック" charset="-128"/>
              <a:cs typeface="Arial"/>
            </a:endParaRPr>
          </a:p>
        </p:txBody>
      </p:sp>
      <p:cxnSp>
        <p:nvCxnSpPr>
          <p:cNvPr id="5" name="Straight Arrow Connector 4"/>
          <p:cNvCxnSpPr/>
          <p:nvPr/>
        </p:nvCxnSpPr>
        <p:spPr>
          <a:xfrm flipH="1">
            <a:off x="6400801" y="2667068"/>
            <a:ext cx="656635" cy="493931"/>
          </a:xfrm>
          <a:prstGeom prst="straightConnector1">
            <a:avLst/>
          </a:prstGeom>
          <a:ln w="25400">
            <a:solidFill>
              <a:srgbClr val="29A1BB"/>
            </a:solidFill>
            <a:tailEnd type="arrow"/>
          </a:ln>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 name="TextBox 1"/>
          <p:cNvSpPr txBox="1"/>
          <p:nvPr/>
        </p:nvSpPr>
        <p:spPr>
          <a:xfrm>
            <a:off x="6525746" y="2020737"/>
            <a:ext cx="2313454" cy="646331"/>
          </a:xfrm>
          <a:prstGeom prst="rect">
            <a:avLst/>
          </a:prstGeom>
          <a:noFill/>
        </p:spPr>
        <p:txBody>
          <a:bodyPr wrap="none" rtlCol="0">
            <a:spAutoFit/>
          </a:bodyPr>
          <a:lstStyle/>
          <a:p>
            <a:r>
              <a:rPr lang="en-US" dirty="0" smtClean="0">
                <a:solidFill>
                  <a:srgbClr val="0070C0"/>
                </a:solidFill>
                <a:latin typeface="Arial" panose="020B0604020202020204" pitchFamily="34" charset="0"/>
                <a:cs typeface="Arial" panose="020B0604020202020204" pitchFamily="34" charset="0"/>
              </a:rPr>
              <a:t>Maximum class size </a:t>
            </a:r>
          </a:p>
          <a:p>
            <a:r>
              <a:rPr lang="en-US" dirty="0" smtClean="0">
                <a:solidFill>
                  <a:srgbClr val="0070C0"/>
                </a:solidFill>
                <a:latin typeface="Arial" panose="020B0604020202020204" pitchFamily="34" charset="0"/>
                <a:cs typeface="Arial" panose="020B0604020202020204" pitchFamily="34" charset="0"/>
              </a:rPr>
              <a:t>cutoff (25 students)</a:t>
            </a:r>
            <a:endParaRPr 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78800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43000"/>
            <a:ext cx="8915400" cy="5594124"/>
          </a:xfrm>
        </p:spPr>
        <p:txBody>
          <a:bodyPr>
            <a:normAutofit/>
          </a:bodyPr>
          <a:lstStyle/>
          <a:p>
            <a:r>
              <a:rPr lang="en-US" sz="2000" dirty="0" smtClean="0">
                <a:solidFill>
                  <a:srgbClr val="000000"/>
                </a:solidFill>
                <a:latin typeface="Arial" pitchFamily="34" charset="0"/>
                <a:cs typeface="Arial" pitchFamily="34" charset="0"/>
              </a:rPr>
              <a:t>Charter school market is evolving in a positive direction</a:t>
            </a:r>
          </a:p>
          <a:p>
            <a:endParaRPr lang="en-US" sz="2000" b="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Better schools gaining enrollment over time</a:t>
            </a:r>
          </a:p>
          <a:p>
            <a:pPr lvl="1"/>
            <a:endParaRPr lang="en-US" sz="2000" dirty="0" smtClean="0">
              <a:solidFill>
                <a:srgbClr val="000000"/>
              </a:solidFill>
              <a:latin typeface="Arial" pitchFamily="34" charset="0"/>
              <a:cs typeface="Arial" pitchFamily="34" charset="0"/>
            </a:endParaRPr>
          </a:p>
          <a:p>
            <a:pPr lvl="1"/>
            <a:r>
              <a:rPr lang="en-US" sz="2000" b="0" dirty="0" smtClean="0">
                <a:solidFill>
                  <a:srgbClr val="000000"/>
                </a:solidFill>
                <a:latin typeface="Arial" pitchFamily="34" charset="0"/>
                <a:cs typeface="Arial" pitchFamily="34" charset="0"/>
              </a:rPr>
              <a:t>But still a number of relatively low-performing schools, even many years after system began</a:t>
            </a:r>
            <a:r>
              <a:rPr lang="en-US" sz="2000" b="0" dirty="0">
                <a:solidFill>
                  <a:srgbClr val="000000"/>
                </a:solidFill>
                <a:latin typeface="Arial" pitchFamily="34" charset="0"/>
                <a:cs typeface="Arial" pitchFamily="34" charset="0"/>
              </a:rPr>
              <a:t/>
            </a:r>
            <a:br>
              <a:rPr lang="en-US" sz="2000" b="0" dirty="0">
                <a:solidFill>
                  <a:srgbClr val="000000"/>
                </a:solidFill>
                <a:latin typeface="Arial" pitchFamily="34" charset="0"/>
                <a:cs typeface="Arial" pitchFamily="34" charset="0"/>
              </a:rPr>
            </a:br>
            <a:endParaRPr lang="en-US" sz="2000" b="0" dirty="0" smtClean="0">
              <a:solidFill>
                <a:srgbClr val="000000"/>
              </a:solidFill>
              <a:latin typeface="Arial" pitchFamily="34" charset="0"/>
              <a:cs typeface="Arial" pitchFamily="34" charset="0"/>
            </a:endParaRPr>
          </a:p>
          <a:p>
            <a:pPr marL="457200" lvl="1" indent="0">
              <a:buNone/>
            </a:pPr>
            <a:endParaRPr lang="en-US" sz="2000" dirty="0">
              <a:solidFill>
                <a:srgbClr val="000000"/>
              </a:solidFill>
              <a:latin typeface="Arial" pitchFamily="34" charset="0"/>
              <a:cs typeface="Arial" pitchFamily="34" charset="0"/>
            </a:endParaRPr>
          </a:p>
          <a:p>
            <a:pPr marL="457200" lvl="1" indent="0">
              <a:buNone/>
            </a:pP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a:solidFill>
                  <a:srgbClr val="002060"/>
                </a:solidFill>
                <a:latin typeface="Arial" panose="020B0604020202020204" pitchFamily="34" charset="0"/>
                <a:cs typeface="Arial" panose="020B0604020202020204" pitchFamily="34" charset="0"/>
              </a:rPr>
              <a:t>Market Competition and Charter Schools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1111638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a:ln>
            <a:noFill/>
          </a:ln>
        </p:spPr>
        <p:txBody>
          <a:bodyPr>
            <a:noAutofit/>
          </a:bodyPr>
          <a:lstStyle/>
          <a:p>
            <a:r>
              <a:rPr lang="en-US" sz="2000" dirty="0">
                <a:solidFill>
                  <a:srgbClr val="000000"/>
                </a:solidFill>
                <a:latin typeface="Arial" pitchFamily="34" charset="0"/>
                <a:cs typeface="Arial" pitchFamily="34" charset="0"/>
              </a:rPr>
              <a:t>Three limitations of relying purely on private market </a:t>
            </a:r>
            <a:r>
              <a:rPr lang="en-US" sz="2000" dirty="0" smtClean="0">
                <a:solidFill>
                  <a:srgbClr val="000000"/>
                </a:solidFill>
                <a:latin typeface="Arial" pitchFamily="34" charset="0"/>
                <a:cs typeface="Arial" pitchFamily="34" charset="0"/>
              </a:rPr>
              <a:t>competition</a:t>
            </a:r>
            <a:endParaRPr lang="en-US" sz="2000" dirty="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pPr marL="914400" lvl="1" indent="-457200">
              <a:buFont typeface="+mj-lt"/>
              <a:buAutoNum type="arabicPeriod"/>
            </a:pPr>
            <a:r>
              <a:rPr lang="en-US" sz="2000" dirty="0" smtClean="0">
                <a:solidFill>
                  <a:srgbClr val="000000"/>
                </a:solidFill>
                <a:latin typeface="Arial" pitchFamily="34" charset="0"/>
                <a:cs typeface="Arial" pitchFamily="34" charset="0"/>
              </a:rPr>
              <a:t>Markets </a:t>
            </a:r>
            <a:r>
              <a:rPr lang="en-US" sz="2000" dirty="0">
                <a:solidFill>
                  <a:srgbClr val="000000"/>
                </a:solidFill>
                <a:latin typeface="Arial" pitchFamily="34" charset="0"/>
                <a:cs typeface="Arial" pitchFamily="34" charset="0"/>
              </a:rPr>
              <a:t>may function poorly when quality is not well observed</a:t>
            </a:r>
            <a:endParaRPr lang="en-US" sz="2000" dirty="0" smtClean="0">
              <a:solidFill>
                <a:srgbClr val="000000"/>
              </a:solidFill>
              <a:latin typeface="Arial" pitchFamily="34" charset="0"/>
              <a:cs typeface="Arial" pitchFamily="34" charset="0"/>
            </a:endParaRPr>
          </a:p>
          <a:p>
            <a:pPr lvl="2">
              <a:buClr>
                <a:srgbClr val="1F497D"/>
              </a:buClr>
              <a:buFont typeface="Arial" panose="020B0604020202020204" pitchFamily="34" charset="0"/>
              <a:buChar char="-"/>
            </a:pPr>
            <a:endParaRPr lang="en-US" sz="2000" dirty="0" smtClean="0">
              <a:solidFill>
                <a:srgbClr val="000000"/>
              </a:solidFill>
              <a:latin typeface="Arial" pitchFamily="34" charset="0"/>
              <a:cs typeface="Arial" pitchFamily="34" charset="0"/>
            </a:endParaRPr>
          </a:p>
          <a:p>
            <a:pPr lvl="2">
              <a:buClr>
                <a:srgbClr val="1F497D"/>
              </a:buClr>
              <a:buFont typeface="Arial" panose="020B0604020202020204" pitchFamily="34" charset="0"/>
              <a:buChar char="-"/>
            </a:pPr>
            <a:r>
              <a:rPr lang="en-US" sz="2000" dirty="0" smtClean="0">
                <a:solidFill>
                  <a:srgbClr val="000000"/>
                </a:solidFill>
                <a:latin typeface="Arial" pitchFamily="34" charset="0"/>
                <a:cs typeface="Arial" pitchFamily="34" charset="0"/>
              </a:rPr>
              <a:t>Difficult </a:t>
            </a:r>
            <a:r>
              <a:rPr lang="en-US" sz="2000" dirty="0">
                <a:solidFill>
                  <a:srgbClr val="000000"/>
                </a:solidFill>
                <a:latin typeface="Arial" pitchFamily="34" charset="0"/>
                <a:cs typeface="Arial" pitchFamily="34" charset="0"/>
              </a:rPr>
              <a:t>to gauge </a:t>
            </a:r>
            <a:r>
              <a:rPr lang="en-US" sz="2000" dirty="0" smtClean="0">
                <a:solidFill>
                  <a:srgbClr val="000000"/>
                </a:solidFill>
                <a:latin typeface="Arial" pitchFamily="34" charset="0"/>
                <a:cs typeface="Arial" pitchFamily="34" charset="0"/>
              </a:rPr>
              <a:t>value-added, especially when </a:t>
            </a:r>
            <a:r>
              <a:rPr lang="en-US" sz="2000" dirty="0">
                <a:solidFill>
                  <a:srgbClr val="000000"/>
                </a:solidFill>
                <a:latin typeface="Arial" pitchFamily="34" charset="0"/>
                <a:cs typeface="Arial" pitchFamily="34" charset="0"/>
              </a:rPr>
              <a:t>outcomes (e.g. college, earnings) </a:t>
            </a:r>
            <a:r>
              <a:rPr lang="en-US" sz="2000" dirty="0" smtClean="0">
                <a:solidFill>
                  <a:srgbClr val="000000"/>
                </a:solidFill>
                <a:latin typeface="Arial" pitchFamily="34" charset="0"/>
                <a:cs typeface="Arial" pitchFamily="34" charset="0"/>
              </a:rPr>
              <a:t>are realized </a:t>
            </a:r>
            <a:r>
              <a:rPr lang="en-US" sz="2000" dirty="0">
                <a:solidFill>
                  <a:srgbClr val="000000"/>
                </a:solidFill>
                <a:latin typeface="Arial" pitchFamily="34" charset="0"/>
                <a:cs typeface="Arial" pitchFamily="34" charset="0"/>
              </a:rPr>
              <a:t>10+ years after </a:t>
            </a:r>
            <a:r>
              <a:rPr lang="en-US" sz="2000" dirty="0" smtClean="0">
                <a:solidFill>
                  <a:srgbClr val="000000"/>
                </a:solidFill>
                <a:latin typeface="Arial" pitchFamily="34" charset="0"/>
                <a:cs typeface="Arial" pitchFamily="34" charset="0"/>
              </a:rPr>
              <a:t>treatment</a:t>
            </a:r>
            <a:endParaRPr lang="en-US" sz="20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a:solidFill>
                  <a:srgbClr val="002060"/>
                </a:solidFill>
                <a:latin typeface="Arial" panose="020B0604020202020204" pitchFamily="34" charset="0"/>
                <a:cs typeface="Arial" panose="020B0604020202020204" pitchFamily="34" charset="0"/>
              </a:rPr>
              <a:t>Limitations of Market Competition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19561148"/>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a:ln>
            <a:noFill/>
          </a:ln>
        </p:spPr>
        <p:txBody>
          <a:bodyPr>
            <a:noAutofit/>
          </a:bodyPr>
          <a:lstStyle/>
          <a:p>
            <a:r>
              <a:rPr lang="en-US" sz="2000" dirty="0">
                <a:solidFill>
                  <a:srgbClr val="000000"/>
                </a:solidFill>
                <a:latin typeface="Arial" pitchFamily="34" charset="0"/>
                <a:cs typeface="Arial" pitchFamily="34" charset="0"/>
              </a:rPr>
              <a:t>Three limitations of relying purely on private market </a:t>
            </a:r>
            <a:r>
              <a:rPr lang="en-US" sz="2000" dirty="0" smtClean="0">
                <a:solidFill>
                  <a:srgbClr val="000000"/>
                </a:solidFill>
                <a:latin typeface="Arial" pitchFamily="34" charset="0"/>
                <a:cs typeface="Arial" pitchFamily="34" charset="0"/>
              </a:rPr>
              <a:t>competition</a:t>
            </a:r>
            <a:endParaRPr lang="en-US" sz="2000" dirty="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pPr marL="914400" lvl="1" indent="-457200">
              <a:buFont typeface="+mj-lt"/>
              <a:buAutoNum type="arabicPeriod"/>
            </a:pPr>
            <a:r>
              <a:rPr lang="en-US" sz="2000" dirty="0" smtClean="0">
                <a:solidFill>
                  <a:srgbClr val="000000"/>
                </a:solidFill>
                <a:latin typeface="Arial" pitchFamily="34" charset="0"/>
                <a:cs typeface="Arial" pitchFamily="34" charset="0"/>
              </a:rPr>
              <a:t>Markets </a:t>
            </a:r>
            <a:r>
              <a:rPr lang="en-US" sz="2000" dirty="0">
                <a:solidFill>
                  <a:srgbClr val="000000"/>
                </a:solidFill>
                <a:latin typeface="Arial" pitchFamily="34" charset="0"/>
                <a:cs typeface="Arial" pitchFamily="34" charset="0"/>
              </a:rPr>
              <a:t>may function poorly when quality is not well observed</a:t>
            </a:r>
            <a:endParaRPr lang="en-US" sz="2000" dirty="0" smtClean="0">
              <a:solidFill>
                <a:srgbClr val="000000"/>
              </a:solidFill>
              <a:latin typeface="Arial" pitchFamily="34" charset="0"/>
              <a:cs typeface="Arial" pitchFamily="34" charset="0"/>
            </a:endParaRPr>
          </a:p>
          <a:p>
            <a:pPr marL="914400" lvl="1" indent="-457200">
              <a:buFont typeface="+mj-lt"/>
              <a:buAutoNum type="arabicPeriod" startAt="2"/>
            </a:pPr>
            <a:endParaRPr lang="en-US" sz="2000" dirty="0" smtClean="0">
              <a:solidFill>
                <a:srgbClr val="000000"/>
              </a:solidFill>
              <a:latin typeface="Arial" pitchFamily="34" charset="0"/>
              <a:cs typeface="Arial" pitchFamily="34" charset="0"/>
            </a:endParaRPr>
          </a:p>
          <a:p>
            <a:pPr marL="914400" lvl="1" indent="-457200">
              <a:buFont typeface="+mj-lt"/>
              <a:buAutoNum type="arabicPeriod" startAt="2"/>
            </a:pPr>
            <a:r>
              <a:rPr lang="en-US" sz="2000" dirty="0" smtClean="0">
                <a:solidFill>
                  <a:srgbClr val="000000"/>
                </a:solidFill>
                <a:latin typeface="Arial" pitchFamily="34" charset="0"/>
                <a:cs typeface="Arial" pitchFamily="34" charset="0"/>
              </a:rPr>
              <a:t>Cream </a:t>
            </a:r>
            <a:r>
              <a:rPr lang="en-US" sz="2000" dirty="0">
                <a:solidFill>
                  <a:srgbClr val="000000"/>
                </a:solidFill>
                <a:latin typeface="Arial" pitchFamily="34" charset="0"/>
                <a:cs typeface="Arial" pitchFamily="34" charset="0"/>
              </a:rPr>
              <a:t>skimming of students and teachers</a:t>
            </a:r>
            <a:endParaRPr lang="en-US" sz="2000" dirty="0" smtClean="0">
              <a:solidFill>
                <a:srgbClr val="000000"/>
              </a:solidFill>
              <a:latin typeface="Arial" pitchFamily="34" charset="0"/>
              <a:cs typeface="Arial" pitchFamily="34" charset="0"/>
            </a:endParaRPr>
          </a:p>
          <a:p>
            <a:pPr lvl="2">
              <a:buClr>
                <a:srgbClr val="1F497D"/>
              </a:buClr>
              <a:buFont typeface="Arial" panose="020B0604020202020204" pitchFamily="34" charset="0"/>
              <a:buChar char="-"/>
            </a:pPr>
            <a:endParaRPr lang="en-US" sz="2000" dirty="0" smtClean="0">
              <a:solidFill>
                <a:srgbClr val="000000"/>
              </a:solidFill>
              <a:latin typeface="Arial" pitchFamily="34" charset="0"/>
              <a:cs typeface="Arial" pitchFamily="34" charset="0"/>
            </a:endParaRPr>
          </a:p>
          <a:p>
            <a:pPr lvl="2">
              <a:buClr>
                <a:srgbClr val="1F497D"/>
              </a:buClr>
              <a:buFont typeface="Arial" panose="020B0604020202020204" pitchFamily="34" charset="0"/>
              <a:buChar char="-"/>
            </a:pPr>
            <a:r>
              <a:rPr lang="en-US" sz="2000" dirty="0" smtClean="0">
                <a:solidFill>
                  <a:srgbClr val="000000"/>
                </a:solidFill>
                <a:latin typeface="Arial" pitchFamily="34" charset="0"/>
                <a:cs typeface="Arial" pitchFamily="34" charset="0"/>
              </a:rPr>
              <a:t>Private </a:t>
            </a:r>
            <a:r>
              <a:rPr lang="en-US" sz="2000" dirty="0">
                <a:solidFill>
                  <a:srgbClr val="000000"/>
                </a:solidFill>
                <a:latin typeface="Arial" pitchFamily="34" charset="0"/>
                <a:cs typeface="Arial" pitchFamily="34" charset="0"/>
              </a:rPr>
              <a:t>schools have an incentive to reject less </a:t>
            </a:r>
            <a:r>
              <a:rPr lang="en-US" sz="2000" dirty="0" smtClean="0">
                <a:solidFill>
                  <a:srgbClr val="000000"/>
                </a:solidFill>
                <a:latin typeface="Arial" pitchFamily="34" charset="0"/>
                <a:cs typeface="Arial" pitchFamily="34" charset="0"/>
              </a:rPr>
              <a:t>qualified applicants</a:t>
            </a:r>
          </a:p>
          <a:p>
            <a:pPr lvl="2">
              <a:buClr>
                <a:srgbClr val="1F497D"/>
              </a:buClr>
              <a:buFont typeface="Arial" panose="020B0604020202020204" pitchFamily="34" charset="0"/>
              <a:buChar char="-"/>
            </a:pPr>
            <a:endParaRPr lang="en-US" sz="2000" dirty="0">
              <a:solidFill>
                <a:srgbClr val="000000"/>
              </a:solidFill>
              <a:latin typeface="Arial" pitchFamily="34" charset="0"/>
              <a:cs typeface="Arial" pitchFamily="34" charset="0"/>
            </a:endParaRPr>
          </a:p>
          <a:p>
            <a:pPr lvl="2">
              <a:buClr>
                <a:srgbClr val="1F497D"/>
              </a:buClr>
              <a:buFont typeface="Arial" panose="020B0604020202020204" pitchFamily="34" charset="0"/>
              <a:buChar char="-"/>
            </a:pPr>
            <a:r>
              <a:rPr lang="en-US" sz="2000" dirty="0">
                <a:solidFill>
                  <a:srgbClr val="000000"/>
                </a:solidFill>
                <a:latin typeface="Arial" pitchFamily="34" charset="0"/>
                <a:cs typeface="Arial" pitchFamily="34" charset="0"/>
              </a:rPr>
              <a:t>Can exacerbate inequality by leaving less </a:t>
            </a:r>
            <a:r>
              <a:rPr lang="en-US" sz="2000" dirty="0" smtClean="0">
                <a:solidFill>
                  <a:srgbClr val="000000"/>
                </a:solidFill>
                <a:latin typeface="Arial" pitchFamily="34" charset="0"/>
                <a:cs typeface="Arial" pitchFamily="34" charset="0"/>
              </a:rPr>
              <a:t>qualified </a:t>
            </a:r>
            <a:r>
              <a:rPr lang="en-US" sz="2000" dirty="0">
                <a:solidFill>
                  <a:srgbClr val="000000"/>
                </a:solidFill>
                <a:latin typeface="Arial" pitchFamily="34" charset="0"/>
                <a:cs typeface="Arial" pitchFamily="34" charset="0"/>
              </a:rPr>
              <a:t>students behind </a:t>
            </a:r>
            <a:r>
              <a:rPr lang="en-US" sz="2000" dirty="0" smtClean="0">
                <a:solidFill>
                  <a:srgbClr val="000000"/>
                </a:solidFill>
                <a:latin typeface="Arial" pitchFamily="34" charset="0"/>
                <a:cs typeface="Arial" pitchFamily="34" charset="0"/>
              </a:rPr>
              <a:t>in schools </a:t>
            </a:r>
            <a:r>
              <a:rPr lang="en-US" sz="2000" dirty="0">
                <a:solidFill>
                  <a:srgbClr val="000000"/>
                </a:solidFill>
                <a:latin typeface="Arial" pitchFamily="34" charset="0"/>
                <a:cs typeface="Arial" pitchFamily="34" charset="0"/>
              </a:rPr>
              <a:t>with fewer resources and weaker </a:t>
            </a:r>
            <a:r>
              <a:rPr lang="en-US" sz="2000" dirty="0" smtClean="0">
                <a:solidFill>
                  <a:srgbClr val="000000"/>
                </a:solidFill>
                <a:latin typeface="Arial" pitchFamily="34" charset="0"/>
                <a:cs typeface="Arial" pitchFamily="34" charset="0"/>
              </a:rPr>
              <a:t>peers</a:t>
            </a: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a:solidFill>
                  <a:srgbClr val="002060"/>
                </a:solidFill>
                <a:latin typeface="Arial" panose="020B0604020202020204" pitchFamily="34" charset="0"/>
                <a:cs typeface="Arial" panose="020B0604020202020204" pitchFamily="34" charset="0"/>
              </a:rPr>
              <a:t>Limitations of Market Competition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30844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a:ln>
            <a:noFill/>
          </a:ln>
        </p:spPr>
        <p:txBody>
          <a:bodyPr>
            <a:noAutofit/>
          </a:bodyPr>
          <a:lstStyle/>
          <a:p>
            <a:r>
              <a:rPr lang="en-US" sz="2000" dirty="0">
                <a:solidFill>
                  <a:srgbClr val="000000"/>
                </a:solidFill>
                <a:latin typeface="Arial" pitchFamily="34" charset="0"/>
                <a:cs typeface="Arial" pitchFamily="34" charset="0"/>
              </a:rPr>
              <a:t>Three limitations of relying purely on private market </a:t>
            </a:r>
            <a:r>
              <a:rPr lang="en-US" sz="2000" dirty="0" smtClean="0">
                <a:solidFill>
                  <a:srgbClr val="000000"/>
                </a:solidFill>
                <a:latin typeface="Arial" pitchFamily="34" charset="0"/>
                <a:cs typeface="Arial" pitchFamily="34" charset="0"/>
              </a:rPr>
              <a:t>competition</a:t>
            </a:r>
            <a:endParaRPr lang="en-US" sz="2000" dirty="0">
              <a:solidFill>
                <a:srgbClr val="000000"/>
              </a:solidFill>
              <a:latin typeface="Arial" pitchFamily="34" charset="0"/>
              <a:cs typeface="Arial" pitchFamily="34" charset="0"/>
            </a:endParaRPr>
          </a:p>
          <a:p>
            <a:endParaRPr lang="en-US" sz="2000" dirty="0" smtClean="0">
              <a:solidFill>
                <a:srgbClr val="000000"/>
              </a:solidFill>
              <a:latin typeface="Arial" pitchFamily="34" charset="0"/>
              <a:cs typeface="Arial" pitchFamily="34" charset="0"/>
            </a:endParaRPr>
          </a:p>
          <a:p>
            <a:pPr marL="914400" lvl="1" indent="-457200">
              <a:buFont typeface="+mj-lt"/>
              <a:buAutoNum type="arabicPeriod"/>
            </a:pPr>
            <a:r>
              <a:rPr lang="en-US" sz="2000" dirty="0" smtClean="0">
                <a:solidFill>
                  <a:srgbClr val="000000"/>
                </a:solidFill>
                <a:latin typeface="Arial" pitchFamily="34" charset="0"/>
                <a:cs typeface="Arial" pitchFamily="34" charset="0"/>
              </a:rPr>
              <a:t>Markets </a:t>
            </a:r>
            <a:r>
              <a:rPr lang="en-US" sz="2000" dirty="0">
                <a:solidFill>
                  <a:srgbClr val="000000"/>
                </a:solidFill>
                <a:latin typeface="Arial" pitchFamily="34" charset="0"/>
                <a:cs typeface="Arial" pitchFamily="34" charset="0"/>
              </a:rPr>
              <a:t>may function poorly when quality is not well observed</a:t>
            </a:r>
            <a:endParaRPr lang="en-US" sz="2000" dirty="0" smtClean="0">
              <a:solidFill>
                <a:srgbClr val="000000"/>
              </a:solidFill>
              <a:latin typeface="Arial" pitchFamily="34" charset="0"/>
              <a:cs typeface="Arial" pitchFamily="34" charset="0"/>
            </a:endParaRPr>
          </a:p>
          <a:p>
            <a:pPr marL="914400" lvl="1" indent="-457200">
              <a:buFont typeface="+mj-lt"/>
              <a:buAutoNum type="arabicPeriod" startAt="2"/>
            </a:pPr>
            <a:endParaRPr lang="en-US" sz="2000" dirty="0" smtClean="0">
              <a:solidFill>
                <a:srgbClr val="000000"/>
              </a:solidFill>
              <a:latin typeface="Arial" pitchFamily="34" charset="0"/>
              <a:cs typeface="Arial" pitchFamily="34" charset="0"/>
            </a:endParaRPr>
          </a:p>
          <a:p>
            <a:pPr marL="914400" lvl="1" indent="-457200">
              <a:buFont typeface="+mj-lt"/>
              <a:buAutoNum type="arabicPeriod" startAt="2"/>
            </a:pPr>
            <a:r>
              <a:rPr lang="en-US" sz="2000" dirty="0" smtClean="0">
                <a:solidFill>
                  <a:srgbClr val="000000"/>
                </a:solidFill>
                <a:latin typeface="Arial" pitchFamily="34" charset="0"/>
                <a:cs typeface="Arial" pitchFamily="34" charset="0"/>
              </a:rPr>
              <a:t>Cream </a:t>
            </a:r>
            <a:r>
              <a:rPr lang="en-US" sz="2000" dirty="0">
                <a:solidFill>
                  <a:srgbClr val="000000"/>
                </a:solidFill>
                <a:latin typeface="Arial" pitchFamily="34" charset="0"/>
                <a:cs typeface="Arial" pitchFamily="34" charset="0"/>
              </a:rPr>
              <a:t>skimming of students and </a:t>
            </a:r>
            <a:r>
              <a:rPr lang="en-US" sz="2000" dirty="0" smtClean="0">
                <a:solidFill>
                  <a:srgbClr val="000000"/>
                </a:solidFill>
                <a:latin typeface="Arial" pitchFamily="34" charset="0"/>
                <a:cs typeface="Arial" pitchFamily="34" charset="0"/>
              </a:rPr>
              <a:t>teachers</a:t>
            </a:r>
          </a:p>
          <a:p>
            <a:pPr marL="914400" lvl="1" indent="-457200">
              <a:buFont typeface="+mj-lt"/>
              <a:buAutoNum type="arabicPeriod" startAt="2"/>
            </a:pPr>
            <a:endParaRPr lang="en-US" sz="2000" dirty="0">
              <a:solidFill>
                <a:srgbClr val="000000"/>
              </a:solidFill>
              <a:latin typeface="Arial" pitchFamily="34" charset="0"/>
              <a:cs typeface="Arial" pitchFamily="34" charset="0"/>
            </a:endParaRPr>
          </a:p>
          <a:p>
            <a:pPr marL="914400" lvl="1" indent="-457200">
              <a:buFont typeface="+mj-lt"/>
              <a:buAutoNum type="arabicPeriod" startAt="2"/>
            </a:pPr>
            <a:r>
              <a:rPr lang="en-US" sz="2000" dirty="0" smtClean="0">
                <a:solidFill>
                  <a:srgbClr val="000000"/>
                </a:solidFill>
                <a:latin typeface="Arial" pitchFamily="34" charset="0"/>
                <a:cs typeface="Arial" pitchFamily="34" charset="0"/>
              </a:rPr>
              <a:t>Parents may not make well-informed choices</a:t>
            </a:r>
          </a:p>
          <a:p>
            <a:pPr lvl="2">
              <a:buClr>
                <a:srgbClr val="1F497D"/>
              </a:buClr>
              <a:buFont typeface="Arial" panose="020B0604020202020204" pitchFamily="34" charset="0"/>
              <a:buChar char="-"/>
            </a:pPr>
            <a:endParaRPr lang="en-US" sz="2000" dirty="0">
              <a:solidFill>
                <a:srgbClr val="000000"/>
              </a:solidFill>
              <a:latin typeface="Arial" pitchFamily="34" charset="0"/>
              <a:cs typeface="Arial" pitchFamily="34" charset="0"/>
            </a:endParaRPr>
          </a:p>
          <a:p>
            <a:pPr lvl="2">
              <a:buClr>
                <a:srgbClr val="1F497D"/>
              </a:buClr>
              <a:buFont typeface="Arial" panose="020B0604020202020204" pitchFamily="34" charset="0"/>
              <a:buChar char="-"/>
            </a:pPr>
            <a:r>
              <a:rPr lang="en-US" sz="2000" dirty="0" smtClean="0">
                <a:solidFill>
                  <a:srgbClr val="000000"/>
                </a:solidFill>
                <a:latin typeface="Arial" pitchFamily="34" charset="0"/>
                <a:cs typeface="Arial" pitchFamily="34" charset="0"/>
              </a:rPr>
              <a:t>Hastings</a:t>
            </a:r>
            <a:r>
              <a:rPr lang="en-US" sz="2000" dirty="0">
                <a:solidFill>
                  <a:srgbClr val="000000"/>
                </a:solidFill>
                <a:latin typeface="Arial" pitchFamily="34" charset="0"/>
                <a:cs typeface="Arial" pitchFamily="34" charset="0"/>
              </a:rPr>
              <a:t>, Kane, and </a:t>
            </a:r>
            <a:r>
              <a:rPr lang="en-US" sz="2000" dirty="0" err="1">
                <a:solidFill>
                  <a:srgbClr val="000000"/>
                </a:solidFill>
                <a:latin typeface="Arial" pitchFamily="34" charset="0"/>
                <a:cs typeface="Arial" pitchFamily="34" charset="0"/>
              </a:rPr>
              <a:t>Staiger</a:t>
            </a:r>
            <a:r>
              <a:rPr lang="en-US" sz="2000" dirty="0">
                <a:solidFill>
                  <a:srgbClr val="000000"/>
                </a:solidFill>
                <a:latin typeface="Arial" pitchFamily="34" charset="0"/>
                <a:cs typeface="Arial" pitchFamily="34" charset="0"/>
              </a:rPr>
              <a:t> (2007) study introduction of school choice in Charlotte, NC in </a:t>
            </a:r>
            <a:r>
              <a:rPr lang="en-US" sz="2000" dirty="0" smtClean="0">
                <a:solidFill>
                  <a:srgbClr val="000000"/>
                </a:solidFill>
                <a:latin typeface="Arial" pitchFamily="34" charset="0"/>
                <a:cs typeface="Arial" pitchFamily="34" charset="0"/>
              </a:rPr>
              <a:t>2002</a:t>
            </a:r>
          </a:p>
          <a:p>
            <a:pPr lvl="2">
              <a:buClr>
                <a:srgbClr val="1F497D"/>
              </a:buClr>
              <a:buFont typeface="Arial" panose="020B0604020202020204" pitchFamily="34" charset="0"/>
              <a:buChar char="-"/>
            </a:pPr>
            <a:endParaRPr lang="en-US" sz="1800" dirty="0">
              <a:solidFill>
                <a:srgbClr val="000000"/>
              </a:solidFill>
              <a:latin typeface="Arial" pitchFamily="34" charset="0"/>
              <a:cs typeface="Arial" pitchFamily="34" charset="0"/>
            </a:endParaRPr>
          </a:p>
          <a:p>
            <a:pPr lvl="2">
              <a:buClr>
                <a:srgbClr val="1F497D"/>
              </a:buClr>
              <a:buFont typeface="Arial" panose="020B0604020202020204" pitchFamily="34" charset="0"/>
              <a:buChar char="-"/>
            </a:pPr>
            <a:r>
              <a:rPr lang="en-US" sz="2000" dirty="0" smtClean="0">
                <a:solidFill>
                  <a:srgbClr val="000000"/>
                </a:solidFill>
                <a:latin typeface="Arial" pitchFamily="34" charset="0"/>
                <a:cs typeface="Arial" pitchFamily="34" charset="0"/>
              </a:rPr>
              <a:t>Low </a:t>
            </a:r>
            <a:r>
              <a:rPr lang="en-US" sz="2000" dirty="0">
                <a:solidFill>
                  <a:srgbClr val="000000"/>
                </a:solidFill>
                <a:latin typeface="Arial" pitchFamily="34" charset="0"/>
                <a:cs typeface="Arial" pitchFamily="34" charset="0"/>
              </a:rPr>
              <a:t>income parents are much less likely to choose schools with high test scores than high income </a:t>
            </a:r>
            <a:r>
              <a:rPr lang="en-US" sz="2000" dirty="0" smtClean="0">
                <a:solidFill>
                  <a:srgbClr val="000000"/>
                </a:solidFill>
                <a:latin typeface="Arial" pitchFamily="34" charset="0"/>
                <a:cs typeface="Arial" pitchFamily="34" charset="0"/>
              </a:rPr>
              <a:t>parents</a:t>
            </a:r>
          </a:p>
          <a:p>
            <a:pPr lvl="2">
              <a:buClr>
                <a:srgbClr val="1F497D"/>
              </a:buClr>
              <a:buFont typeface="Arial" panose="020B0604020202020204" pitchFamily="34" charset="0"/>
              <a:buChar char="-"/>
            </a:pPr>
            <a:endParaRPr lang="en-US" sz="2000" dirty="0">
              <a:solidFill>
                <a:srgbClr val="000000"/>
              </a:solidFill>
              <a:latin typeface="Arial" pitchFamily="34" charset="0"/>
              <a:cs typeface="Arial" pitchFamily="34" charset="0"/>
            </a:endParaRPr>
          </a:p>
          <a:p>
            <a:pPr lvl="2">
              <a:buClr>
                <a:srgbClr val="1F497D"/>
              </a:buClr>
              <a:buFont typeface="Arial" panose="020B0604020202020204" pitchFamily="34" charset="0"/>
              <a:buChar char="-"/>
            </a:pPr>
            <a:r>
              <a:rPr lang="en-US" sz="2000" dirty="0" smtClean="0">
                <a:solidFill>
                  <a:srgbClr val="000000"/>
                </a:solidFill>
                <a:latin typeface="Arial" pitchFamily="34" charset="0"/>
                <a:cs typeface="Arial" pitchFamily="34" charset="0"/>
              </a:rPr>
              <a:t>School choice can </a:t>
            </a:r>
            <a:r>
              <a:rPr lang="en-US" sz="2000" i="1" dirty="0" smtClean="0">
                <a:solidFill>
                  <a:srgbClr val="000000"/>
                </a:solidFill>
                <a:latin typeface="Arial" pitchFamily="34" charset="0"/>
                <a:cs typeface="Arial" pitchFamily="34" charset="0"/>
              </a:rPr>
              <a:t>amplify</a:t>
            </a:r>
            <a:r>
              <a:rPr lang="en-US" sz="2000" dirty="0" smtClean="0">
                <a:solidFill>
                  <a:srgbClr val="000000"/>
                </a:solidFill>
                <a:latin typeface="Arial" pitchFamily="34" charset="0"/>
                <a:cs typeface="Arial" pitchFamily="34" charset="0"/>
              </a:rPr>
              <a:t> achievement gaps</a:t>
            </a:r>
            <a:endParaRPr lang="en-US" sz="2000" dirty="0">
              <a:solidFill>
                <a:srgbClr val="000000"/>
              </a:solidFill>
              <a:latin typeface="Arial" pitchFamily="34" charset="0"/>
              <a:cs typeface="Arial" pitchFamily="34" charset="0"/>
            </a:endParaRPr>
          </a:p>
          <a:p>
            <a:pPr lvl="2">
              <a:buClr>
                <a:srgbClr val="1F497D"/>
              </a:buClr>
              <a:buFont typeface="Arial" panose="020B0604020202020204" pitchFamily="34" charset="0"/>
              <a:buChar char="-"/>
            </a:pPr>
            <a:endParaRPr lang="en-US" sz="2000" dirty="0">
              <a:solidFill>
                <a:srgbClr val="000000"/>
              </a:solidFill>
              <a:latin typeface="Arial" pitchFamily="34" charset="0"/>
              <a:cs typeface="Arial" pitchFamily="34" charset="0"/>
            </a:endParaRPr>
          </a:p>
          <a:p>
            <a:pPr marL="914400" lvl="1" indent="-457200">
              <a:buFont typeface="+mj-lt"/>
              <a:buAutoNum type="arabicPeriod" startAt="2"/>
            </a:pPr>
            <a:endParaRPr lang="en-US" sz="2000" dirty="0" smtClean="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a:solidFill>
                  <a:srgbClr val="002060"/>
                </a:solidFill>
                <a:latin typeface="Arial" panose="020B0604020202020204" pitchFamily="34" charset="0"/>
                <a:cs typeface="Arial" panose="020B0604020202020204" pitchFamily="34" charset="0"/>
              </a:rPr>
              <a:t>Limitations of Market Competition</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98429281"/>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0" y="1143000"/>
            <a:ext cx="9296400" cy="5594124"/>
          </a:xfrm>
        </p:spPr>
        <p:txBody>
          <a:bodyPr>
            <a:normAutofit/>
          </a:bodyPr>
          <a:lstStyle/>
          <a:p>
            <a:r>
              <a:rPr lang="en-US" sz="2000" dirty="0" smtClean="0">
                <a:solidFill>
                  <a:srgbClr val="000000"/>
                </a:solidFill>
                <a:latin typeface="Arial" pitchFamily="34" charset="0"/>
                <a:cs typeface="Arial" pitchFamily="34" charset="0"/>
              </a:rPr>
              <a:t>We now have simple, empirically proven ways to improve primary education</a:t>
            </a:r>
          </a:p>
          <a:p>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Solutions range across political spectrum: more resources to reduce class size in public schools to expansion of “no excuses” charter schools</a:t>
            </a:r>
          </a:p>
          <a:p>
            <a:endParaRPr lang="en-US" sz="2000" dirty="0" smtClean="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Which approach is better: government or market based?</a:t>
            </a:r>
          </a:p>
          <a:p>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Current constraints in public school system (local property tax funding base, regulations on teacher hiring) limit its effectiveness</a:t>
            </a:r>
          </a:p>
          <a:p>
            <a:endParaRPr lang="en-US" sz="20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But unregulated market system likely to deliver highly variable outcomes</a:t>
            </a:r>
          </a:p>
          <a:p>
            <a:endParaRPr lang="en-US" sz="2000" dirty="0">
              <a:solidFill>
                <a:srgbClr val="000000"/>
              </a:solidFill>
              <a:latin typeface="Arial" pitchFamily="34" charset="0"/>
              <a:cs typeface="Arial" pitchFamily="34" charset="0"/>
            </a:endParaRPr>
          </a:p>
          <a:p>
            <a:r>
              <a:rPr lang="en-US" sz="2000" dirty="0" smtClean="0">
                <a:solidFill>
                  <a:srgbClr val="000000"/>
                </a:solidFill>
                <a:latin typeface="Arial" pitchFamily="34" charset="0"/>
                <a:cs typeface="Arial" pitchFamily="34" charset="0"/>
              </a:rPr>
              <a:t>Best system may be a hybrid that preserves flexibility within schools while offering uniform quality and resources across schools</a:t>
            </a: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Improving Education: Summary</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29087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500" y="685800"/>
            <a:ext cx="7768959" cy="561974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 name="Rectangle 2"/>
          <p:cNvSpPr>
            <a:spLocks noChangeArrowheads="1"/>
          </p:cNvSpPr>
          <p:nvPr/>
        </p:nvSpPr>
        <p:spPr bwMode="auto">
          <a:xfrm>
            <a:off x="609600" y="198438"/>
            <a:ext cx="1097280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dirty="0" smtClean="0">
                <a:solidFill>
                  <a:srgbClr val="1E2D70"/>
                </a:solidFill>
                <a:latin typeface="Arial"/>
                <a:ea typeface="ＭＳ Ｐゴシック" charset="-128"/>
                <a:cs typeface="Arial"/>
              </a:rPr>
              <a:t>Discontinuities in Class Size Created by Maximum Class Size Rule</a:t>
            </a:r>
            <a:endParaRPr lang="en-US" b="1" dirty="0">
              <a:solidFill>
                <a:srgbClr val="1E2D70"/>
              </a:solidFill>
              <a:latin typeface="Arial"/>
              <a:ea typeface="ＭＳ Ｐゴシック" charset="-128"/>
              <a:cs typeface="Arial"/>
            </a:endParaRPr>
          </a:p>
        </p:txBody>
      </p:sp>
      <p:cxnSp>
        <p:nvCxnSpPr>
          <p:cNvPr id="5" name="Straight Arrow Connector 4"/>
          <p:cNvCxnSpPr>
            <a:stCxn id="2" idx="1"/>
          </p:cNvCxnSpPr>
          <p:nvPr/>
        </p:nvCxnSpPr>
        <p:spPr>
          <a:xfrm flipH="1" flipV="1">
            <a:off x="8305845" y="6262075"/>
            <a:ext cx="457201" cy="170766"/>
          </a:xfrm>
          <a:prstGeom prst="straightConnector1">
            <a:avLst/>
          </a:prstGeom>
          <a:ln w="25400">
            <a:solidFill>
              <a:srgbClr val="29A1BB"/>
            </a:solidFill>
            <a:tailEnd type="arrow"/>
          </a:ln>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 name="TextBox 1"/>
          <p:cNvSpPr txBox="1"/>
          <p:nvPr/>
        </p:nvSpPr>
        <p:spPr>
          <a:xfrm>
            <a:off x="8763046" y="6109675"/>
            <a:ext cx="3044423" cy="646331"/>
          </a:xfrm>
          <a:prstGeom prst="rect">
            <a:avLst/>
          </a:prstGeom>
          <a:noFill/>
        </p:spPr>
        <p:txBody>
          <a:bodyPr wrap="none" rtlCol="0">
            <a:spAutoFit/>
          </a:bodyPr>
          <a:lstStyle/>
          <a:p>
            <a:r>
              <a:rPr lang="en-US" dirty="0" smtClean="0">
                <a:solidFill>
                  <a:srgbClr val="0070C0"/>
                </a:solidFill>
                <a:latin typeface="Arial" panose="020B0604020202020204" pitchFamily="34" charset="0"/>
                <a:cs typeface="Arial" panose="020B0604020202020204" pitchFamily="34" charset="0"/>
              </a:rPr>
              <a:t>Num. of Students in School </a:t>
            </a:r>
          </a:p>
          <a:p>
            <a:r>
              <a:rPr lang="en-US" dirty="0" smtClean="0">
                <a:solidFill>
                  <a:srgbClr val="0070C0"/>
                </a:solidFill>
                <a:latin typeface="Arial" panose="020B0604020202020204" pitchFamily="34" charset="0"/>
                <a:cs typeface="Arial" panose="020B0604020202020204" pitchFamily="34" charset="0"/>
              </a:rPr>
              <a:t>Relative to Cutoff</a:t>
            </a:r>
            <a:endParaRPr 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2614952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500" y="685800"/>
            <a:ext cx="7768959" cy="561974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 name="Rectangle 2"/>
          <p:cNvSpPr>
            <a:spLocks noChangeArrowheads="1"/>
          </p:cNvSpPr>
          <p:nvPr/>
        </p:nvSpPr>
        <p:spPr bwMode="auto">
          <a:xfrm>
            <a:off x="609600" y="198438"/>
            <a:ext cx="1097280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dirty="0" smtClean="0">
                <a:solidFill>
                  <a:srgbClr val="1E2D70"/>
                </a:solidFill>
                <a:latin typeface="Arial"/>
                <a:ea typeface="ＭＳ Ｐゴシック" charset="-128"/>
                <a:cs typeface="Arial"/>
              </a:rPr>
              <a:t>Discontinuities in Class Size Created by Maximum Class Size Rule</a:t>
            </a:r>
            <a:endParaRPr lang="en-US" b="1" dirty="0">
              <a:solidFill>
                <a:srgbClr val="1E2D70"/>
              </a:solidFill>
              <a:latin typeface="Arial"/>
              <a:ea typeface="ＭＳ Ｐゴシック" charset="-128"/>
              <a:cs typeface="Arial"/>
            </a:endParaRPr>
          </a:p>
        </p:txBody>
      </p:sp>
      <p:cxnSp>
        <p:nvCxnSpPr>
          <p:cNvPr id="5" name="Straight Arrow Connector 4"/>
          <p:cNvCxnSpPr/>
          <p:nvPr/>
        </p:nvCxnSpPr>
        <p:spPr>
          <a:xfrm flipV="1">
            <a:off x="1600200" y="2971800"/>
            <a:ext cx="457200" cy="323166"/>
          </a:xfrm>
          <a:prstGeom prst="straightConnector1">
            <a:avLst/>
          </a:prstGeom>
          <a:ln w="25400">
            <a:solidFill>
              <a:srgbClr val="29A1BB"/>
            </a:solidFill>
            <a:tailEnd type="arrow"/>
          </a:ln>
          <a:effectLst>
            <a:outerShdw blurRad="50800" dist="38100" dir="2700000" algn="tl" rotWithShape="0">
              <a:prstClr val="black">
                <a:alpha val="40000"/>
              </a:prstClr>
            </a:outerShdw>
          </a:effectLst>
        </p:spPr>
        <p:style>
          <a:lnRef idx="1">
            <a:schemeClr val="accent3"/>
          </a:lnRef>
          <a:fillRef idx="0">
            <a:schemeClr val="accent3"/>
          </a:fillRef>
          <a:effectRef idx="0">
            <a:schemeClr val="accent3"/>
          </a:effectRef>
          <a:fontRef idx="minor">
            <a:schemeClr val="tx1"/>
          </a:fontRef>
        </p:style>
      </p:cxnSp>
      <p:sp>
        <p:nvSpPr>
          <p:cNvPr id="2" name="TextBox 1"/>
          <p:cNvSpPr txBox="1"/>
          <p:nvPr/>
        </p:nvSpPr>
        <p:spPr>
          <a:xfrm>
            <a:off x="304801" y="3408951"/>
            <a:ext cx="1827011" cy="646331"/>
          </a:xfrm>
          <a:prstGeom prst="rect">
            <a:avLst/>
          </a:prstGeom>
          <a:noFill/>
        </p:spPr>
        <p:txBody>
          <a:bodyPr wrap="square" rtlCol="0">
            <a:spAutoFit/>
          </a:bodyPr>
          <a:lstStyle/>
          <a:p>
            <a:r>
              <a:rPr lang="en-US" dirty="0" smtClean="0">
                <a:solidFill>
                  <a:srgbClr val="0070C0"/>
                </a:solidFill>
                <a:latin typeface="Arial" panose="020B0604020202020204" pitchFamily="34" charset="0"/>
                <a:cs typeface="Arial" panose="020B0604020202020204" pitchFamily="34" charset="0"/>
              </a:rPr>
              <a:t>Average Class </a:t>
            </a:r>
          </a:p>
          <a:p>
            <a:r>
              <a:rPr lang="en-US" dirty="0" smtClean="0">
                <a:solidFill>
                  <a:srgbClr val="0070C0"/>
                </a:solidFill>
                <a:latin typeface="Arial" panose="020B0604020202020204" pitchFamily="34" charset="0"/>
                <a:cs typeface="Arial" panose="020B0604020202020204" pitchFamily="34" charset="0"/>
              </a:rPr>
              <a:t>Size</a:t>
            </a:r>
            <a:endParaRPr lang="en-US"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7940543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9500" y="685800"/>
            <a:ext cx="7768959" cy="561974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a:solidFill>
                  <a:srgbClr val="FFFFFF"/>
                </a:solidFill>
                <a:round/>
                <a:headEnd/>
                <a:tailEnd/>
              </a14:hiddenLine>
            </a:ext>
            <a:ext uri="{AF507438-7753-43e0-B8FC-AC1667EBCBE1}">
              <a14:hiddenEffects xmlns:a14="http://schemas.microsoft.com/office/drawing/2010/main" xmlns="">
                <a:effectLst>
                  <a:outerShdw dist="35921" dir="2700000" algn="ctr" rotWithShape="0">
                    <a:srgbClr val="808080"/>
                  </a:outerShdw>
                </a:effectLst>
              </a14:hiddenEffects>
            </a:ext>
          </a:extLst>
        </p:spPr>
      </p:pic>
      <p:sp>
        <p:nvSpPr>
          <p:cNvPr id="4" name="Rectangle 2"/>
          <p:cNvSpPr>
            <a:spLocks noChangeArrowheads="1"/>
          </p:cNvSpPr>
          <p:nvPr/>
        </p:nvSpPr>
        <p:spPr bwMode="auto">
          <a:xfrm>
            <a:off x="609600" y="198438"/>
            <a:ext cx="10972800" cy="2587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algn="ctr" fontAlgn="base">
              <a:spcBef>
                <a:spcPct val="0"/>
              </a:spcBef>
              <a:spcAft>
                <a:spcPct val="0"/>
              </a:spcAft>
            </a:pPr>
            <a:r>
              <a:rPr lang="en-US" b="1" dirty="0" smtClean="0">
                <a:solidFill>
                  <a:srgbClr val="1E2D70"/>
                </a:solidFill>
                <a:latin typeface="Arial"/>
                <a:ea typeface="ＭＳ Ｐゴシック" charset="-128"/>
                <a:cs typeface="Arial"/>
              </a:rPr>
              <a:t>Discontinuities in Class Size Created by Maximum Class Size Rule</a:t>
            </a:r>
            <a:endParaRPr lang="en-US" b="1" dirty="0">
              <a:solidFill>
                <a:srgbClr val="1E2D70"/>
              </a:solidFill>
              <a:latin typeface="Arial"/>
              <a:ea typeface="ＭＳ Ｐゴシック" charset="-128"/>
              <a:cs typeface="Arial"/>
            </a:endParaRPr>
          </a:p>
        </p:txBody>
      </p:sp>
      <p:sp>
        <p:nvSpPr>
          <p:cNvPr id="2" name="TextBox 1"/>
          <p:cNvSpPr txBox="1"/>
          <p:nvPr/>
        </p:nvSpPr>
        <p:spPr>
          <a:xfrm>
            <a:off x="6629400" y="1591270"/>
            <a:ext cx="2505814" cy="923330"/>
          </a:xfrm>
          <a:prstGeom prst="rect">
            <a:avLst/>
          </a:prstGeom>
          <a:noFill/>
        </p:spPr>
        <p:txBody>
          <a:bodyPr wrap="none" rtlCol="0">
            <a:spAutoFit/>
          </a:bodyPr>
          <a:lstStyle/>
          <a:p>
            <a:r>
              <a:rPr lang="en-US" dirty="0" smtClean="0">
                <a:solidFill>
                  <a:srgbClr val="0070C0"/>
                </a:solidFill>
                <a:latin typeface="Arial" panose="020B0604020202020204" pitchFamily="34" charset="0"/>
                <a:cs typeface="Arial" panose="020B0604020202020204" pitchFamily="34" charset="0"/>
              </a:rPr>
              <a:t>Class size falls by 5 </a:t>
            </a:r>
          </a:p>
          <a:p>
            <a:r>
              <a:rPr lang="en-US" dirty="0" smtClean="0">
                <a:solidFill>
                  <a:srgbClr val="0070C0"/>
                </a:solidFill>
                <a:latin typeface="Arial" panose="020B0604020202020204" pitchFamily="34" charset="0"/>
                <a:cs typeface="Arial" panose="020B0604020202020204" pitchFamily="34" charset="0"/>
              </a:rPr>
              <a:t>Students when school </a:t>
            </a:r>
          </a:p>
          <a:p>
            <a:r>
              <a:rPr lang="en-US" dirty="0" smtClean="0">
                <a:solidFill>
                  <a:srgbClr val="0070C0"/>
                </a:solidFill>
                <a:latin typeface="Arial" panose="020B0604020202020204" pitchFamily="34" charset="0"/>
                <a:cs typeface="Arial" panose="020B0604020202020204" pitchFamily="34" charset="0"/>
              </a:rPr>
              <a:t>crosses threshold</a:t>
            </a:r>
            <a:endParaRPr lang="en-US" dirty="0">
              <a:solidFill>
                <a:srgbClr val="0070C0"/>
              </a:solidFill>
              <a:latin typeface="Arial" panose="020B0604020202020204" pitchFamily="34" charset="0"/>
              <a:cs typeface="Arial" panose="020B0604020202020204" pitchFamily="34" charset="0"/>
            </a:endParaRPr>
          </a:p>
        </p:txBody>
      </p:sp>
      <p:sp>
        <p:nvSpPr>
          <p:cNvPr id="3" name="Right Brace 2"/>
          <p:cNvSpPr/>
          <p:nvPr/>
        </p:nvSpPr>
        <p:spPr bwMode="auto">
          <a:xfrm>
            <a:off x="6400846" y="1143000"/>
            <a:ext cx="457199" cy="3962400"/>
          </a:xfrm>
          <a:prstGeom prst="rightBrace">
            <a:avLst/>
          </a:prstGeom>
          <a:noFill/>
          <a:ln w="19050" cap="flat" cmpd="sng" algn="ctr">
            <a:solidFill>
              <a:srgbClr val="00B0F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t" anchorCtr="0" compatLnSpc="1">
            <a:prstTxWarp prst="textNoShape">
              <a:avLst/>
            </a:prstTxWarp>
          </a:bodyPr>
          <a:lstStyle/>
          <a:p>
            <a: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pPr>
            <a:endParaRPr kumimoji="0" lang="en-US" sz="2400" b="0" i="0" u="none" strike="noStrike" cap="none" normalizeH="0" baseline="0" smtClean="0">
              <a:ln>
                <a:noFill/>
              </a:ln>
              <a:effectLst/>
              <a:latin typeface="Times New Roman" pitchFamily="16" charset="0"/>
            </a:endParaRPr>
          </a:p>
        </p:txBody>
      </p:sp>
    </p:spTree>
    <p:extLst>
      <p:ext uri="{BB962C8B-B14F-4D97-AF65-F5344CB8AC3E}">
        <p14:creationId xmlns:p14="http://schemas.microsoft.com/office/powerpoint/2010/main" val="3373869260"/>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752600" y="1187676"/>
            <a:ext cx="8915400" cy="5594124"/>
          </a:xfrm>
        </p:spPr>
        <p:txBody>
          <a:bodyPr>
            <a:normAutofit/>
          </a:bodyPr>
          <a:lstStyle/>
          <a:p>
            <a:r>
              <a:rPr lang="en-US" sz="2200" dirty="0" smtClean="0">
                <a:solidFill>
                  <a:srgbClr val="000000"/>
                </a:solidFill>
                <a:latin typeface="Arial" pitchFamily="34" charset="0"/>
                <a:cs typeface="Arial" pitchFamily="34" charset="0"/>
              </a:rPr>
              <a:t>Recall that any quasi-experimental approach requires an “identification assumption” to make it as good as an experiment</a:t>
            </a:r>
          </a:p>
          <a:p>
            <a:endParaRPr lang="en-US" sz="2200" dirty="0" smtClean="0">
              <a:solidFill>
                <a:srgbClr val="000000"/>
              </a:solidFill>
              <a:latin typeface="Arial" pitchFamily="34" charset="0"/>
              <a:cs typeface="Arial" pitchFamily="34" charset="0"/>
            </a:endParaRPr>
          </a:p>
          <a:p>
            <a:r>
              <a:rPr lang="en-US" sz="2200" dirty="0" smtClean="0">
                <a:solidFill>
                  <a:srgbClr val="000000"/>
                </a:solidFill>
                <a:latin typeface="Arial" pitchFamily="34" charset="0"/>
                <a:cs typeface="Arial" pitchFamily="34" charset="0"/>
              </a:rPr>
              <a:t>For regression discontinuity (RD), the assumption is that other student characteristics do not jump discontinuously at cutoff point</a:t>
            </a:r>
          </a:p>
          <a:p>
            <a:endParaRPr lang="en-US" sz="22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Suppose everything else (parents, students’ abilities, etc.) changes continuously (smoothly) with size of the school</a:t>
            </a:r>
          </a:p>
          <a:p>
            <a:endParaRPr lang="en-US" sz="24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Then the only discrete change at the max size cutoff is the size of the class</a:t>
            </a:r>
          </a:p>
          <a:p>
            <a:endParaRPr lang="en-US" sz="2400" dirty="0">
              <a:solidFill>
                <a:srgbClr val="000000"/>
              </a:solidFill>
              <a:latin typeface="Arial" pitchFamily="34" charset="0"/>
              <a:cs typeface="Arial" pitchFamily="34" charset="0"/>
            </a:endParaRPr>
          </a:p>
          <a:p>
            <a:pPr lvl="1"/>
            <a:r>
              <a:rPr lang="en-US" sz="2000" dirty="0" smtClean="0">
                <a:solidFill>
                  <a:srgbClr val="000000"/>
                </a:solidFill>
                <a:latin typeface="Arial" pitchFamily="34" charset="0"/>
                <a:cs typeface="Arial" pitchFamily="34" charset="0"/>
              </a:rPr>
              <a:t>This makes groups above and below the cutoff comparable </a:t>
            </a:r>
            <a:r>
              <a:rPr lang="en-US" sz="2000" dirty="0" smtClean="0">
                <a:solidFill>
                  <a:srgbClr val="000000"/>
                </a:solidFill>
                <a:latin typeface="Arial" pitchFamily="34" charset="0"/>
                <a:cs typeface="Arial" pitchFamily="34" charset="0"/>
                <a:sym typeface="Wingdings" panose="05000000000000000000" pitchFamily="2" charset="2"/>
              </a:rPr>
              <a:t> like an experimental comparison</a:t>
            </a:r>
            <a:endParaRPr lang="en-US" sz="1400" dirty="0">
              <a:solidFill>
                <a:srgbClr val="000000"/>
              </a:solidFill>
              <a:latin typeface="Arial" pitchFamily="34" charset="0"/>
              <a:cs typeface="Arial" pitchFamily="34" charset="0"/>
            </a:endParaRPr>
          </a:p>
        </p:txBody>
      </p:sp>
      <p:sp>
        <p:nvSpPr>
          <p:cNvPr id="9" name="Title 1"/>
          <p:cNvSpPr txBox="1">
            <a:spLocks/>
          </p:cNvSpPr>
          <p:nvPr/>
        </p:nvSpPr>
        <p:spPr>
          <a:xfrm>
            <a:off x="1447800" y="90714"/>
            <a:ext cx="9372600" cy="1020762"/>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2800" b="1" kern="1200">
                <a:solidFill>
                  <a:schemeClr val="tx1"/>
                </a:solidFill>
                <a:latin typeface="+mj-lt"/>
                <a:ea typeface="+mj-ea"/>
                <a:cs typeface="+mj-cs"/>
              </a:defRPr>
            </a:lvl1pPr>
          </a:lstStyle>
          <a:p>
            <a:pPr>
              <a:defRPr/>
            </a:pPr>
            <a:r>
              <a:rPr lang="en-US" sz="2600" dirty="0" smtClean="0">
                <a:solidFill>
                  <a:srgbClr val="002060"/>
                </a:solidFill>
                <a:latin typeface="Arial" panose="020B0604020202020204" pitchFamily="34" charset="0"/>
                <a:cs typeface="Arial" panose="020B0604020202020204" pitchFamily="34" charset="0"/>
              </a:rPr>
              <a:t>Regression Discontinuity Methods</a:t>
            </a:r>
            <a:endParaRPr lang="en-US"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812125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4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Level">
  <a:themeElements>
    <a:clrScheme name="Level 11">
      <a:dk1>
        <a:srgbClr val="000000"/>
      </a:dk1>
      <a:lt1>
        <a:srgbClr val="FFFFFF"/>
      </a:lt1>
      <a:dk2>
        <a:srgbClr val="120547"/>
      </a:dk2>
      <a:lt2>
        <a:srgbClr val="130AC2"/>
      </a:lt2>
      <a:accent1>
        <a:srgbClr val="99CC00"/>
      </a:accent1>
      <a:accent2>
        <a:srgbClr val="CFCCFC"/>
      </a:accent2>
      <a:accent3>
        <a:srgbClr val="FFFFFF"/>
      </a:accent3>
      <a:accent4>
        <a:srgbClr val="000000"/>
      </a:accent4>
      <a:accent5>
        <a:srgbClr val="CAE2AA"/>
      </a:accent5>
      <a:accent6>
        <a:srgbClr val="BBB9E4"/>
      </a:accent6>
      <a:hlink>
        <a:srgbClr val="FFCC00"/>
      </a:hlink>
      <a:folHlink>
        <a:srgbClr val="CC9900"/>
      </a:folHlink>
    </a:clrScheme>
    <a:fontScheme name="Leve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ea typeface="MS PGothic" pitchFamily="34" charset="-128"/>
            <a:cs typeface="Arial"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Garamond" pitchFamily="18" charset="0"/>
            <a:ea typeface="MS PGothic" pitchFamily="34" charset="-128"/>
            <a:cs typeface="Arial" pitchFamily="34"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9">
        <a:dk1>
          <a:srgbClr val="000000"/>
        </a:dk1>
        <a:lt1>
          <a:srgbClr val="FFFFFF"/>
        </a:lt1>
        <a:dk2>
          <a:srgbClr val="1A0769"/>
        </a:dk2>
        <a:lt2>
          <a:srgbClr val="130AC2"/>
        </a:lt2>
        <a:accent1>
          <a:srgbClr val="99CC00"/>
        </a:accent1>
        <a:accent2>
          <a:srgbClr val="B5B0FA"/>
        </a:accent2>
        <a:accent3>
          <a:srgbClr val="FFFFFF"/>
        </a:accent3>
        <a:accent4>
          <a:srgbClr val="000000"/>
        </a:accent4>
        <a:accent5>
          <a:srgbClr val="CAE2AA"/>
        </a:accent5>
        <a:accent6>
          <a:srgbClr val="A49FE3"/>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0">
        <a:dk1>
          <a:srgbClr val="000000"/>
        </a:dk1>
        <a:lt1>
          <a:srgbClr val="FFFFFF"/>
        </a:lt1>
        <a:dk2>
          <a:srgbClr val="120547"/>
        </a:dk2>
        <a:lt2>
          <a:srgbClr val="130AC2"/>
        </a:lt2>
        <a:accent1>
          <a:srgbClr val="99CC00"/>
        </a:accent1>
        <a:accent2>
          <a:srgbClr val="B5B0FA"/>
        </a:accent2>
        <a:accent3>
          <a:srgbClr val="FFFFFF"/>
        </a:accent3>
        <a:accent4>
          <a:srgbClr val="000000"/>
        </a:accent4>
        <a:accent5>
          <a:srgbClr val="CAE2AA"/>
        </a:accent5>
        <a:accent6>
          <a:srgbClr val="A49FE3"/>
        </a:accent6>
        <a:hlink>
          <a:srgbClr val="FFCC00"/>
        </a:hlink>
        <a:folHlink>
          <a:srgbClr val="CC9900"/>
        </a:folHlink>
      </a:clrScheme>
      <a:clrMap bg1="lt1" tx1="dk1" bg2="lt2" tx2="dk2" accent1="accent1" accent2="accent2" accent3="accent3" accent4="accent4" accent5="accent5" accent6="accent6" hlink="hlink" folHlink="folHlink"/>
    </a:extraClrScheme>
    <a:extraClrScheme>
      <a:clrScheme name="Level 11">
        <a:dk1>
          <a:srgbClr val="000000"/>
        </a:dk1>
        <a:lt1>
          <a:srgbClr val="FFFFFF"/>
        </a:lt1>
        <a:dk2>
          <a:srgbClr val="120547"/>
        </a:dk2>
        <a:lt2>
          <a:srgbClr val="130AC2"/>
        </a:lt2>
        <a:accent1>
          <a:srgbClr val="99CC00"/>
        </a:accent1>
        <a:accent2>
          <a:srgbClr val="CFCCFC"/>
        </a:accent2>
        <a:accent3>
          <a:srgbClr val="FFFFFF"/>
        </a:accent3>
        <a:accent4>
          <a:srgbClr val="000000"/>
        </a:accent4>
        <a:accent5>
          <a:srgbClr val="CAE2AA"/>
        </a:accent5>
        <a:accent6>
          <a:srgbClr val="BBB9E4"/>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0_Level">
  <a:themeElements>
    <a:clrScheme name="">
      <a:dk1>
        <a:srgbClr val="000000"/>
      </a:dk1>
      <a:lt1>
        <a:srgbClr val="FFFFFF"/>
      </a:lt1>
      <a:dk2>
        <a:srgbClr val="2F2F26"/>
      </a:dk2>
      <a:lt2>
        <a:srgbClr val="9FA795"/>
      </a:lt2>
      <a:accent1>
        <a:srgbClr val="749805"/>
      </a:accent1>
      <a:accent2>
        <a:srgbClr val="BACC82"/>
      </a:accent2>
      <a:accent3>
        <a:srgbClr val="FFFFFF"/>
      </a:accent3>
      <a:accent4>
        <a:srgbClr val="000000"/>
      </a:accent4>
      <a:accent5>
        <a:srgbClr val="BCCAAA"/>
      </a:accent5>
      <a:accent6>
        <a:srgbClr val="A8B975"/>
      </a:accent6>
      <a:hlink>
        <a:srgbClr val="FFC000"/>
      </a:hlink>
      <a:folHlink>
        <a:srgbClr val="C0C000"/>
      </a:folHlink>
    </a:clrScheme>
    <a:fontScheme name="6_Level">
      <a:majorFont>
        <a:latin typeface="Garamond"/>
        <a:ea typeface=""/>
        <a:cs typeface="Arial"/>
      </a:majorFont>
      <a:minorFont>
        <a:latin typeface="Calibri"/>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6_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6_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6_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6_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6_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6_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6_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6_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15.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1_Beamer Slides - Title and Outlines">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Beamer Template">
  <a:themeElements>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fontScheme name="Beamer Slides - Title and Outlines">
      <a:majorFont>
        <a:latin typeface="cmss10"/>
        <a:ea typeface=""/>
        <a:cs typeface="Arial"/>
      </a:majorFont>
      <a:minorFont>
        <a:latin typeface="cmss10"/>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eamer Slides - Title and Outlin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eamer Slides - Title and Outlin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eamer Slides - Title and Outlin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eamer Slides - Title and Outlin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eamer Slides - Title and Outlin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eamer Slides - Title and Outlin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eamer Slides - Title and Outlin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eamer Slides - Title and Outlin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eamer Slides - Title and Outlin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eamer Slides - Title and Outlin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eamer Slides - Title and Outlin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Beamer Slides - Title and Outlines 13">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13_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gothic"/>
        <a:cs typeface="msgothic"/>
      </a:majorFont>
      <a:minorFont>
        <a:latin typeface="Times New Roman"/>
        <a:ea typeface="msgothic"/>
        <a:cs typeface="ms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xmlns="">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0">
          <a:lnSpc>
            <a:spcPct val="93000"/>
          </a:lnSpc>
          <a:spcBef>
            <a:spcPct val="0"/>
          </a:spcBef>
          <a:spcAft>
            <a:spcPct val="0"/>
          </a:spcAft>
          <a:buClr>
            <a:srgbClr val="000000"/>
          </a:buClr>
          <a:buSzPct val="45000"/>
          <a:buFont typeface="Wingdings" charset="2"/>
          <a:buNone/>
          <a:tabLst/>
          <a:defRPr kumimoji="0" lang="en-GB" sz="2400" b="0" i="0" u="none" strike="noStrike" cap="none" normalizeH="0" baseline="0" smtClean="0">
            <a:ln>
              <a:noFill/>
            </a:ln>
            <a:effectLst/>
            <a:latin typeface="Times New Roman" pitchFamily="16"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4.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5.xml><?xml version="1.0" encoding="utf-8"?>
<a:themeOverride xmlns:a="http://schemas.openxmlformats.org/drawingml/2006/main">
  <a:clrScheme name="Beamer Slides - Title and Outlin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otalTime>2216</TotalTime>
  <Words>2630</Words>
  <Application>Microsoft Office PowerPoint</Application>
  <PresentationFormat>Widescreen</PresentationFormat>
  <Paragraphs>505</Paragraphs>
  <Slides>54</Slides>
  <Notes>52</Notes>
  <HiddenSlides>0</HiddenSlides>
  <MMClips>0</MMClips>
  <ScaleCrop>false</ScaleCrop>
  <HeadingPairs>
    <vt:vector size="6" baseType="variant">
      <vt:variant>
        <vt:lpstr>Fonts Used</vt:lpstr>
      </vt:variant>
      <vt:variant>
        <vt:i4>15</vt:i4>
      </vt:variant>
      <vt:variant>
        <vt:lpstr>Theme</vt:lpstr>
      </vt:variant>
      <vt:variant>
        <vt:i4>15</vt:i4>
      </vt:variant>
      <vt:variant>
        <vt:lpstr>Slide Titles</vt:lpstr>
      </vt:variant>
      <vt:variant>
        <vt:i4>54</vt:i4>
      </vt:variant>
    </vt:vector>
  </HeadingPairs>
  <TitlesOfParts>
    <vt:vector size="84" baseType="lpstr">
      <vt:lpstr>MS PGothic</vt:lpstr>
      <vt:lpstr>MS PGothic</vt:lpstr>
      <vt:lpstr>Arial</vt:lpstr>
      <vt:lpstr>Calibri</vt:lpstr>
      <vt:lpstr>Chalkboard</vt:lpstr>
      <vt:lpstr>cmss10</vt:lpstr>
      <vt:lpstr>CMU Bright</vt:lpstr>
      <vt:lpstr>Garamond</vt:lpstr>
      <vt:lpstr>Helvetica</vt:lpstr>
      <vt:lpstr>Kozuka Gothic Pro M</vt:lpstr>
      <vt:lpstr>msgothic</vt:lpstr>
      <vt:lpstr>Symbol</vt:lpstr>
      <vt:lpstr>Times New Roman</vt:lpstr>
      <vt:lpstr>Verdana</vt:lpstr>
      <vt:lpstr>Wingdings</vt:lpstr>
      <vt:lpstr>Office Theme</vt:lpstr>
      <vt:lpstr>Beamer Slides - Title and Outlines</vt:lpstr>
      <vt:lpstr>6_Office Theme</vt:lpstr>
      <vt:lpstr>1_Beamer Template</vt:lpstr>
      <vt:lpstr>1_Beamer Slides - Title and Outlines</vt:lpstr>
      <vt:lpstr>2_Beamer Template</vt:lpstr>
      <vt:lpstr>3_Office Theme</vt:lpstr>
      <vt:lpstr>7_Office Theme</vt:lpstr>
      <vt:lpstr>13_Office Theme</vt:lpstr>
      <vt:lpstr>14_Office Theme</vt:lpstr>
      <vt:lpstr>Level</vt:lpstr>
      <vt:lpstr>1_Office Theme</vt:lpstr>
      <vt:lpstr>11_Office Theme</vt:lpstr>
      <vt:lpstr>10_Level</vt:lpstr>
      <vt:lpstr>3_Default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Harvard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Raj</dc:creator>
  <cp:lastModifiedBy>Martin Koenen</cp:lastModifiedBy>
  <cp:revision>590</cp:revision>
  <dcterms:created xsi:type="dcterms:W3CDTF">2017-01-24T04:59:05Z</dcterms:created>
  <dcterms:modified xsi:type="dcterms:W3CDTF">2017-09-18T18:51:22Z</dcterms:modified>
</cp:coreProperties>
</file>